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0"/>
  </p:notesMasterIdLst>
  <p:sldIdLst>
    <p:sldId id="2417" r:id="rId3"/>
    <p:sldId id="2423" r:id="rId4"/>
    <p:sldId id="2288" r:id="rId5"/>
    <p:sldId id="2418" r:id="rId6"/>
    <p:sldId id="2419" r:id="rId7"/>
    <p:sldId id="2420" r:id="rId8"/>
    <p:sldId id="2421" r:id="rId9"/>
    <p:sldId id="2355" r:id="rId10"/>
    <p:sldId id="2422" r:id="rId11"/>
    <p:sldId id="2424" r:id="rId12"/>
    <p:sldId id="1961" r:id="rId13"/>
    <p:sldId id="2425" r:id="rId14"/>
    <p:sldId id="2426" r:id="rId15"/>
    <p:sldId id="2427" r:id="rId16"/>
    <p:sldId id="2262" r:id="rId17"/>
    <p:sldId id="2443" r:id="rId18"/>
    <p:sldId id="2428" r:id="rId19"/>
    <p:sldId id="2429" r:id="rId20"/>
    <p:sldId id="2430" r:id="rId21"/>
    <p:sldId id="2431" r:id="rId22"/>
    <p:sldId id="2432" r:id="rId23"/>
    <p:sldId id="2433" r:id="rId24"/>
    <p:sldId id="2434" r:id="rId25"/>
    <p:sldId id="2435" r:id="rId26"/>
    <p:sldId id="2368" r:id="rId27"/>
    <p:sldId id="2436" r:id="rId28"/>
    <p:sldId id="2416" r:id="rId29"/>
    <p:sldId id="2437" r:id="rId30"/>
    <p:sldId id="2366" r:id="rId31"/>
    <p:sldId id="2439" r:id="rId32"/>
    <p:sldId id="2438" r:id="rId33"/>
    <p:sldId id="2220" r:id="rId34"/>
    <p:sldId id="2440" r:id="rId35"/>
    <p:sldId id="2442" r:id="rId36"/>
    <p:sldId id="2441" r:id="rId37"/>
    <p:sldId id="1948" r:id="rId38"/>
    <p:sldId id="23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78D"/>
    <a:srgbClr val="3C6861"/>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10/3/2022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11</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37</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10/3/2022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10/3/2022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Confident Enough to Be Joyful</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 – 11</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31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5 October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opens with Paul’s cheerful admission that his prayers for the Philippians always kindle the warmth of joy in his heart (</a:t>
            </a:r>
            <a:r>
              <a:rPr lang="en-US" sz="2400" b="1" dirty="0" smtClean="0">
                <a:effectLst>
                  <a:outerShdw blurRad="38100" dist="38100" dir="2700000" algn="tl">
                    <a:srgbClr val="000000">
                      <a:alpha val="43137"/>
                    </a:srgbClr>
                  </a:outerShdw>
                </a:effectLst>
                <a:latin typeface="Cambria" pitchFamily="18" charset="0"/>
              </a:rPr>
              <a:t>1:3-4</a:t>
            </a:r>
            <a:r>
              <a:rPr lang="en-US" sz="2400" b="1" dirty="0" smtClean="0">
                <a:latin typeface="Cambria" pitchFamily="18" charset="0"/>
              </a:rPr>
              <a:t>).  He also demonstrates personal joy and optimism in the midst of challenges and difficult circumstances that are beyond his control (</a:t>
            </a:r>
            <a:r>
              <a:rPr lang="en-US" sz="2400" b="1" dirty="0" smtClean="0">
                <a:effectLst>
                  <a:outerShdw blurRad="38100" dist="38100" dir="2700000" algn="tl">
                    <a:srgbClr val="000000">
                      <a:alpha val="43137"/>
                    </a:srgbClr>
                  </a:outerShdw>
                </a:effectLst>
                <a:latin typeface="Cambria" pitchFamily="18" charset="0"/>
              </a:rPr>
              <a:t>1:6-14</a:t>
            </a:r>
            <a:r>
              <a:rPr lang="en-US" sz="2400" b="1" dirty="0" smtClean="0">
                <a:latin typeface="Cambria" pitchFamily="18" charset="0"/>
              </a:rPr>
              <a:t>).</a:t>
            </a:r>
          </a:p>
          <a:p>
            <a:pPr indent="457200">
              <a:spcAft>
                <a:spcPts val="1200"/>
              </a:spcAft>
            </a:pPr>
            <a:r>
              <a:rPr lang="en-US" sz="2400" b="1" dirty="0" smtClean="0">
                <a:latin typeface="Cambria" pitchFamily="18" charset="0"/>
              </a:rPr>
              <a:t>This is a message every generation of believers needs to hear!  Whether we face conflicts or setbacks, we can find joy in living if Jesus Christ is the source and center of our lives.  Regardless of whether we continue on in this world, striving for the gospel, or we pass on to the next to be with Christ, we’re to keep our focus on Him, the source of our joy (</a:t>
            </a:r>
            <a:r>
              <a:rPr lang="en-US" sz="2400" b="1" dirty="0" smtClean="0">
                <a:effectLst>
                  <a:outerShdw blurRad="38100" dist="38100" dir="2700000" algn="tl">
                    <a:srgbClr val="000000">
                      <a:alpha val="43137"/>
                    </a:srgbClr>
                  </a:outerShdw>
                </a:effectLst>
                <a:latin typeface="Cambria" pitchFamily="18" charset="0"/>
              </a:rPr>
              <a:t>1:21-25</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“Confident Enough to Be Joyful”</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Our is a frivolous age with lots of shallow, empty laughter, but very little real joy.  Most people actually stumble around in perpetual confusion and darkness.          As they seek genuine joy, they satisfy themselves with occasional glimpses of light—and </a:t>
            </a:r>
            <a:r>
              <a:rPr lang="en-US" sz="2400" b="1" i="1" dirty="0" smtClean="0">
                <a:latin typeface="Cambria" pitchFamily="18" charset="0"/>
              </a:rPr>
              <a:t>artificial</a:t>
            </a:r>
            <a:r>
              <a:rPr lang="en-US" sz="2400" b="1" dirty="0" smtClean="0">
                <a:latin typeface="Cambria" pitchFamily="18" charset="0"/>
              </a:rPr>
              <a:t> </a:t>
            </a:r>
            <a:r>
              <a:rPr lang="en-US" sz="2400" b="1" i="1" dirty="0" smtClean="0">
                <a:latin typeface="Cambria" pitchFamily="18" charset="0"/>
              </a:rPr>
              <a:t>light</a:t>
            </a:r>
            <a:r>
              <a:rPr lang="en-US" sz="2400" b="1" dirty="0" smtClean="0">
                <a:latin typeface="Cambria" pitchFamily="18" charset="0"/>
              </a:rPr>
              <a:t> at that.       It’s sad to say, some of the light they are attracted to is a consuming fire.  It destroys their lives rather than illuminating their minds or warming their hearts.</a:t>
            </a:r>
          </a:p>
          <a:p>
            <a:pPr indent="457200">
              <a:spcAft>
                <a:spcPts val="1200"/>
              </a:spcAft>
            </a:pPr>
            <a:r>
              <a:rPr lang="en-US" sz="2400" b="1" dirty="0" smtClean="0">
                <a:latin typeface="Cambria" pitchFamily="18" charset="0"/>
              </a:rPr>
              <a:t>Paul would have understood this plight as he, too, groped around in darkness until that glorious day when      the light of the gospel of Christ shone brightly into his life  (</a:t>
            </a:r>
            <a:r>
              <a:rPr lang="en-US" sz="2400" b="1" dirty="0" smtClean="0">
                <a:effectLst>
                  <a:outerShdw blurRad="38100" dist="38100" dir="2700000" algn="tl">
                    <a:srgbClr val="000000">
                      <a:alpha val="43137"/>
                    </a:srgbClr>
                  </a:outerShdw>
                </a:effectLst>
                <a:latin typeface="Cambria" pitchFamily="18" charset="0"/>
              </a:rPr>
              <a:t>Acts 9:1-19</a:t>
            </a:r>
            <a:r>
              <a:rPr lang="en-US" sz="2400" b="1" dirty="0" smtClean="0">
                <a:latin typeface="Cambria" pitchFamily="18" charset="0"/>
              </a:rPr>
              <a:t>).  From that day on, although he often experienced suffering, he rarely let the darkening fog of discouragement cloud his mind or drive out the light of joy.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His letter to the Philippians, embossed with unfading joy on every page, is proof that, for Paul, joy was more than a fleeting emotion; it was part of his ingrained character.  How could that be?  It’s because he was confident that God was at work, that God was in complete control, and that God allowed all things to occur for one ultimate purpose—His greater glory.</a:t>
            </a:r>
          </a:p>
          <a:p>
            <a:pPr indent="457200">
              <a:spcAft>
                <a:spcPts val="1200"/>
              </a:spcAft>
            </a:pPr>
            <a:r>
              <a:rPr lang="en-US" sz="2400" b="1" dirty="0" smtClean="0">
                <a:latin typeface="Cambria" pitchFamily="18" charset="0"/>
              </a:rPr>
              <a:t>Paul understood that joy doesn’t depend on our circumstances, our possessions, or other people.  Joy is an attitude of the heart determined by confidence in God.  Paul knew that he had no control over the struggles and strife of life.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by yielding to the Spirit’s work in his soul, Paul’s trust and hope in God could guide him like an inner compass, keeping him on joy’s course regardless of how strong the gale-force winds blew.</a:t>
            </a:r>
          </a:p>
          <a:p>
            <a:pPr indent="457200">
              <a:spcAft>
                <a:spcPts val="1200"/>
              </a:spcAft>
            </a:pPr>
            <a:r>
              <a:rPr lang="en-US" sz="2400" b="1" dirty="0" smtClean="0">
                <a:latin typeface="Cambria" pitchFamily="18" charset="0"/>
              </a:rPr>
              <a:t>In the first chapter of Paul’s joy-filled letter to the Philippians, we come face-to-face with his bold, joyous confidence, setting the trajectory for more to come.  He extends a warm greeting to the Philippians in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offers up joyful thanksgiving in </a:t>
            </a:r>
            <a:r>
              <a:rPr lang="en-US" sz="2400" b="1" dirty="0" smtClean="0">
                <a:effectLst>
                  <a:outerShdw blurRad="38100" dist="38100" dir="2700000" algn="tl">
                    <a:srgbClr val="000000">
                      <a:alpha val="43137"/>
                    </a:srgbClr>
                  </a:outerShdw>
                </a:effectLst>
                <a:latin typeface="Cambria" pitchFamily="18" charset="0"/>
              </a:rPr>
              <a:t>1:3-8</a:t>
            </a:r>
            <a:r>
              <a:rPr lang="en-US" sz="2400" b="1" dirty="0" smtClean="0">
                <a:latin typeface="Cambria" pitchFamily="18" charset="0"/>
              </a:rPr>
              <a:t>, and lifts them up in prayer in </a:t>
            </a:r>
            <a:r>
              <a:rPr lang="en-US" sz="2400" b="1" dirty="0" smtClean="0">
                <a:effectLst>
                  <a:outerShdw blurRad="38100" dist="38100" dir="2700000" algn="tl">
                    <a:srgbClr val="000000">
                      <a:alpha val="43137"/>
                    </a:srgbClr>
                  </a:outerShdw>
                </a:effectLst>
                <a:latin typeface="Cambria" pitchFamily="18" charset="0"/>
              </a:rPr>
              <a:t>1:9-11</a:t>
            </a:r>
            <a:r>
              <a:rPr lang="en-US" sz="2400" b="1" dirty="0" smtClean="0">
                <a:latin typeface="Cambria" pitchFamily="18" charset="0"/>
              </a:rPr>
              <a:t>.  </a:t>
            </a:r>
          </a:p>
          <a:p>
            <a:pPr indent="457200">
              <a:spcAft>
                <a:spcPts val="1200"/>
              </a:spcAft>
            </a:pPr>
            <a:r>
              <a:rPr lang="en-US" sz="2400" b="1" dirty="0" smtClean="0">
                <a:latin typeface="Cambria" pitchFamily="18" charset="0"/>
              </a:rPr>
              <a:t>All of the lessons in Philippians will be taken from the </a:t>
            </a:r>
            <a:r>
              <a:rPr lang="en-US" sz="2400" b="1" dirty="0" smtClean="0">
                <a:effectLst>
                  <a:outerShdw blurRad="38100" dist="38100" dir="2700000" algn="tl">
                    <a:srgbClr val="000000">
                      <a:alpha val="43137"/>
                    </a:srgbClr>
                  </a:outerShdw>
                </a:effectLst>
                <a:latin typeface="Cambria" pitchFamily="18" charset="0"/>
              </a:rPr>
              <a:t>“New King James Version”</a:t>
            </a:r>
            <a:r>
              <a:rPr lang="en-US" sz="2400" b="1" dirty="0" smtClean="0">
                <a:latin typeface="Cambria" pitchFamily="18" charset="0"/>
              </a:rPr>
              <a:t> of the Bible [</a:t>
            </a:r>
            <a:r>
              <a:rPr lang="en-US" sz="2000" b="1" dirty="0" smtClean="0">
                <a:effectLst>
                  <a:outerShdw blurRad="38100" dist="38100" dir="2700000" algn="tl">
                    <a:srgbClr val="000000">
                      <a:alpha val="43137"/>
                    </a:srgbClr>
                  </a:outerShdw>
                </a:effectLst>
                <a:latin typeface="Cambria" pitchFamily="18" charset="0"/>
              </a:rPr>
              <a:t>NKJV</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solidFill>
        </p:grpSpPr>
        <p:sp>
          <p:nvSpPr>
            <p:cNvPr id="7" name="Title 1"/>
            <p:cNvSpPr txBox="1">
              <a:spLocks/>
            </p:cNvSpPr>
            <p:nvPr/>
          </p:nvSpPr>
          <p:spPr>
            <a:xfrm>
              <a:off x="304800" y="152400"/>
              <a:ext cx="8534400" cy="914400"/>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431435"/>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Paul and Timothy, bondservants of Jesus Christ, To all the saints in Christ Jesus who are in Philippi, with the bishops and deacons:</a:t>
            </a:r>
          </a:p>
          <a:p>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Grace to you and peace from God our Father and the Lord Jesus Christ.</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1:1 – 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762000" y="609600"/>
            <a:ext cx="7570177" cy="5704820"/>
            <a:chOff x="762000" y="609600"/>
            <a:chExt cx="7570177" cy="5704820"/>
          </a:xfrm>
        </p:grpSpPr>
        <p:pic>
          <p:nvPicPr>
            <p:cNvPr id="2" name="Picture 1" descr="Paul and Timothy.jpg"/>
            <p:cNvPicPr>
              <a:picLocks noChangeAspect="1"/>
            </p:cNvPicPr>
            <p:nvPr/>
          </p:nvPicPr>
          <p:blipFill>
            <a:blip r:embed="rId2" cstate="print"/>
            <a:srcRect l="1479" t="1963" r="1479" b="1963"/>
            <a:stretch>
              <a:fillRect/>
            </a:stretch>
          </p:blipFill>
          <p:spPr>
            <a:xfrm>
              <a:off x="762000" y="609600"/>
              <a:ext cx="7570177" cy="48006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762000" y="5791200"/>
              <a:ext cx="7543800" cy="523220"/>
            </a:xfrm>
            <a:prstGeom prst="rect">
              <a:avLst/>
            </a:prstGeom>
            <a:noFill/>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latin typeface="Broadway" pitchFamily="82" charset="0"/>
                </a:rPr>
                <a:t>Paul  and  Timothy</a:t>
              </a:r>
              <a:endParaRPr lang="en-US" sz="2800" dirty="0">
                <a:solidFill>
                  <a:srgbClr val="FFFF00"/>
                </a:solidFill>
                <a:effectLst>
                  <a:outerShdw blurRad="38100" dist="38100" dir="2700000" algn="tl">
                    <a:srgbClr val="000000">
                      <a:alpha val="43137"/>
                    </a:srgbClr>
                  </a:outerShdw>
                </a:effectLst>
                <a:latin typeface="Broadway" pitchFamily="82"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he does in all his letters, Paul begins with a customary gracious greeting.  When the Philippians took the scroll from the hand of Epaphroditus and unrolled it, the first words they would have seen in the Greek text were “Paul and Timothy”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These were not strangers, not remote leaders governing impersonally from a distance through go-betweens—these were loving shepherds and beloved friends.</a:t>
            </a:r>
          </a:p>
          <a:p>
            <a:pPr indent="457200">
              <a:spcAft>
                <a:spcPts val="1200"/>
              </a:spcAft>
            </a:pPr>
            <a:r>
              <a:rPr lang="en-US" sz="2400" b="1" dirty="0" smtClean="0">
                <a:latin typeface="Cambria" pitchFamily="18" charset="0"/>
              </a:rPr>
              <a:t>Though sometimes the inclusion of multiple names could indicate a sort of co-authorship (</a:t>
            </a:r>
            <a:r>
              <a:rPr lang="en-US" sz="2400" b="1" dirty="0" smtClean="0">
                <a:effectLst>
                  <a:outerShdw blurRad="38100" dist="38100" dir="2700000" algn="tl">
                    <a:srgbClr val="000000">
                      <a:alpha val="43137"/>
                    </a:srgbClr>
                  </a:outerShdw>
                </a:effectLst>
                <a:latin typeface="Cambria" pitchFamily="18" charset="0"/>
              </a:rPr>
              <a:t>First Thessalonians</a:t>
            </a:r>
            <a:r>
              <a:rPr lang="en-US" sz="2400" b="1" dirty="0" smtClean="0">
                <a:latin typeface="Cambria" pitchFamily="18" charset="0"/>
              </a:rPr>
              <a:t>), in the case of Philippians, Timothy probably wasn’t involved in the actual composition of the letter itself.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2</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Throughout the letter Paul uses the first-person singular, indicating that he’s personally the source of the words.  Why is Timothy included then?  Because the Philippians would have had fond memories of that wet-behind-the-ear “intern” who had just joined Paul and Silas prior to their original arrival in Philippi (</a:t>
            </a:r>
            <a:r>
              <a:rPr lang="en-US" sz="2400" b="1" dirty="0" smtClean="0">
                <a:effectLst>
                  <a:outerShdw blurRad="38100" dist="38100" dir="2700000" algn="tl">
                    <a:srgbClr val="000000">
                      <a:alpha val="43137"/>
                    </a:srgbClr>
                  </a:outerShdw>
                </a:effectLst>
                <a:latin typeface="Cambria" pitchFamily="18" charset="0"/>
              </a:rPr>
              <a:t>Acts 16</a:t>
            </a:r>
            <a:r>
              <a:rPr lang="en-US" sz="2400" b="1" dirty="0" smtClean="0">
                <a:latin typeface="Cambria" pitchFamily="18" charset="0"/>
              </a:rPr>
              <a:t>).</a:t>
            </a:r>
          </a:p>
          <a:p>
            <a:pPr indent="457200">
              <a:spcAft>
                <a:spcPts val="1200"/>
              </a:spcAft>
            </a:pPr>
            <a:r>
              <a:rPr lang="en-US" sz="2400" b="1" dirty="0" smtClean="0">
                <a:latin typeface="Cambria" pitchFamily="18" charset="0"/>
              </a:rPr>
              <a:t>Timothy had been there when Paul shared the gospel with Lydia at the place of prayer by the river, when Paul cast the spirit of divination out of a slave girl and caused a great upheaval among the pagans of Philippi, when Paul and Silas were dragged off to prison as a result, and when the fledgling church grew despite their founding apostle and prophet being beaten and jailed.</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2</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 doubt Timothy had been force to step up and begin to lead the best he could in the absence of Paul and Silas.  Now, over a decade later, Timothy was still at Paul’s side as a “kindred spirit” of “proven worth” (</a:t>
            </a:r>
            <a:r>
              <a:rPr lang="en-US" sz="2400" b="1" dirty="0" smtClean="0">
                <a:effectLst>
                  <a:outerShdw blurRad="38100" dist="38100" dir="2700000" algn="tl">
                    <a:srgbClr val="000000">
                      <a:alpha val="43137"/>
                    </a:srgbClr>
                  </a:outerShdw>
                </a:effectLst>
                <a:latin typeface="Cambria" pitchFamily="18" charset="0"/>
              </a:rPr>
              <a:t>Phil. 2:20, 22</a:t>
            </a:r>
            <a:r>
              <a:rPr lang="en-US" sz="2400" b="1" dirty="0" smtClean="0">
                <a:latin typeface="Cambria" pitchFamily="18" charset="0"/>
              </a:rPr>
              <a:t>).</a:t>
            </a:r>
          </a:p>
          <a:p>
            <a:pPr indent="457200">
              <a:spcAft>
                <a:spcPts val="1200"/>
              </a:spcAft>
            </a:pPr>
            <a:r>
              <a:rPr lang="en-US" sz="2400" b="1" dirty="0" smtClean="0">
                <a:latin typeface="Cambria" pitchFamily="18" charset="0"/>
              </a:rPr>
              <a:t>Today, icons, statues, and paintings of apostle tend to portray people like Paul and Timothy as larger-than-life heroes.  If they aren’t bulked up and poised for epic action, their faces glow, halos orbit their heads, and miracles flow from the tips of their fingers.  What a contrast to Paul’s own humble, self-demoting label “bond-servant of Christ Jesus.”  The term Paul uses, </a:t>
            </a:r>
            <a:r>
              <a:rPr lang="en-US" sz="2400" b="1" i="1" dirty="0" smtClean="0">
                <a:effectLst>
                  <a:outerShdw blurRad="38100" dist="38100" dir="2700000" algn="tl">
                    <a:srgbClr val="000000">
                      <a:alpha val="43137"/>
                    </a:srgbClr>
                  </a:outerShdw>
                </a:effectLst>
                <a:latin typeface="Cambria" pitchFamily="18" charset="0"/>
              </a:rPr>
              <a:t>doulos</a:t>
            </a:r>
            <a:r>
              <a:rPr lang="en-US" sz="2400" b="1" dirty="0" smtClean="0">
                <a:latin typeface="Cambria" pitchFamily="18" charset="0"/>
              </a:rPr>
              <a:t>, means “one who serves another to the disregard of his own interests.”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2</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685800"/>
            <a:ext cx="9144000" cy="1846659"/>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6000" b="1" dirty="0" smtClean="0">
                <a:ln w="12700">
                  <a:solidFill>
                    <a:srgbClr val="002060"/>
                  </a:solidFill>
                </a:ln>
                <a:solidFill>
                  <a:schemeClr val="bg1"/>
                </a:solidFill>
                <a:latin typeface="Aharoni" pitchFamily="2" charset="-79"/>
                <a:cs typeface="Aharoni" pitchFamily="2" charset="-79"/>
              </a:rPr>
              <a:t>INTRODUCTION</a:t>
            </a:r>
            <a:endParaRPr lang="en-US" sz="5400" b="1" dirty="0" smtClean="0">
              <a:ln w="12700">
                <a:solidFill>
                  <a:srgbClr val="002060"/>
                </a:solidFill>
              </a:ln>
              <a:solidFill>
                <a:schemeClr val="bg1"/>
              </a:solidFill>
              <a:latin typeface="Aharoni" pitchFamily="2" charset="-79"/>
              <a:cs typeface="Aharoni" pitchFamily="2" charset="-79"/>
            </a:endParaRPr>
          </a:p>
          <a:p>
            <a:pPr algn="ctr"/>
            <a:r>
              <a:rPr lang="en-US" sz="5400" b="1" dirty="0" smtClean="0">
                <a:ln w="12700">
                  <a:solidFill>
                    <a:srgbClr val="002060"/>
                  </a:solidFill>
                </a:ln>
                <a:solidFill>
                  <a:schemeClr val="bg1"/>
                </a:solidFill>
                <a:latin typeface="Aharoni" pitchFamily="2" charset="-79"/>
                <a:cs typeface="Aharoni" pitchFamily="2" charset="-79"/>
              </a:rPr>
              <a:t>to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then identifies those to whom he writes: both the membership of the church in Philippi (saints in Christ Jesus) and the leadership (overseers and deacons).  The Greek word translated “overseers” (</a:t>
            </a:r>
            <a:r>
              <a:rPr lang="en-US" sz="2400" b="1" i="1" dirty="0" smtClean="0">
                <a:effectLst>
                  <a:outerShdw blurRad="38100" dist="38100" dir="2700000" algn="tl">
                    <a:srgbClr val="000000">
                      <a:alpha val="43137"/>
                    </a:srgbClr>
                  </a:outerShdw>
                </a:effectLst>
                <a:latin typeface="Cambria" pitchFamily="18" charset="0"/>
              </a:rPr>
              <a:t>episkopos</a:t>
            </a:r>
            <a:r>
              <a:rPr lang="en-US" sz="2400" b="1" dirty="0" smtClean="0">
                <a:latin typeface="Cambria" pitchFamily="18" charset="0"/>
              </a:rPr>
              <a:t>) refers to a group of leaders keeping a watchful eye over those in their charge.  </a:t>
            </a:r>
          </a:p>
          <a:p>
            <a:pPr indent="457200">
              <a:spcAft>
                <a:spcPts val="1200"/>
              </a:spcAft>
            </a:pPr>
            <a:r>
              <a:rPr lang="en-US" sz="2400" b="1" dirty="0" smtClean="0">
                <a:latin typeface="Cambria" pitchFamily="18" charset="0"/>
              </a:rPr>
              <a:t>Elsewhere in the </a:t>
            </a:r>
            <a:r>
              <a:rPr lang="en-US" sz="2400" b="1" dirty="0" smtClean="0">
                <a:effectLst>
                  <a:outerShdw blurRad="38100" dist="38100" dir="2700000" algn="tl">
                    <a:srgbClr val="000000">
                      <a:alpha val="43137"/>
                    </a:srgbClr>
                  </a:outerShdw>
                </a:effectLst>
                <a:latin typeface="Cambria" pitchFamily="18" charset="0"/>
              </a:rPr>
              <a:t>NT</a:t>
            </a:r>
            <a:r>
              <a:rPr lang="en-US" sz="2400" b="1" dirty="0" smtClean="0">
                <a:latin typeface="Cambria" pitchFamily="18" charset="0"/>
              </a:rPr>
              <a:t>, Peter calls Jesus the </a:t>
            </a:r>
            <a:r>
              <a:rPr lang="en-US" sz="2400" b="1" i="1" dirty="0" smtClean="0">
                <a:effectLst>
                  <a:outerShdw blurRad="38100" dist="38100" dir="2700000" algn="tl">
                    <a:srgbClr val="000000">
                      <a:alpha val="43137"/>
                    </a:srgbClr>
                  </a:outerShdw>
                </a:effectLst>
                <a:latin typeface="Cambria" pitchFamily="18" charset="0"/>
              </a:rPr>
              <a:t>episkopos</a:t>
            </a:r>
            <a:r>
              <a:rPr lang="en-US" sz="2400" b="1" dirty="0" smtClean="0">
                <a:latin typeface="Cambria" pitchFamily="18" charset="0"/>
              </a:rPr>
              <a:t> of our souls (</a:t>
            </a:r>
            <a:r>
              <a:rPr lang="en-US" sz="2400" b="1" dirty="0" smtClean="0">
                <a:effectLst>
                  <a:outerShdw blurRad="38100" dist="38100" dir="2700000" algn="tl">
                    <a:srgbClr val="000000">
                      <a:alpha val="43137"/>
                    </a:srgbClr>
                  </a:outerShdw>
                </a:effectLst>
                <a:latin typeface="Cambria" pitchFamily="18" charset="0"/>
              </a:rPr>
              <a:t>1Pete 2:25</a:t>
            </a:r>
            <a:r>
              <a:rPr lang="en-US" sz="2400" b="1" dirty="0" smtClean="0">
                <a:latin typeface="Cambria" pitchFamily="18" charset="0"/>
              </a:rPr>
              <a:t>).  In this sense, the church official designated by this term is someone charged to “</a:t>
            </a:r>
            <a:r>
              <a:rPr lang="en-US" sz="2400" b="1" dirty="0" smtClean="0">
                <a:effectLst>
                  <a:outerShdw blurRad="38100" dist="38100" dir="2700000" algn="tl">
                    <a:srgbClr val="000000">
                      <a:alpha val="43137"/>
                    </a:srgbClr>
                  </a:outerShdw>
                </a:effectLst>
                <a:latin typeface="Cambria" pitchFamily="18" charset="0"/>
              </a:rPr>
              <a:t>shepherd</a:t>
            </a:r>
            <a:r>
              <a:rPr lang="en-US" sz="2400" b="1" dirty="0" smtClean="0">
                <a:latin typeface="Cambria" pitchFamily="18" charset="0"/>
              </a:rPr>
              <a:t>” the church, to serve as an “</a:t>
            </a:r>
            <a:r>
              <a:rPr lang="en-US" sz="2400" b="1" dirty="0" smtClean="0">
                <a:effectLst>
                  <a:outerShdw blurRad="38100" dist="38100" dir="2700000" algn="tl">
                    <a:srgbClr val="000000">
                      <a:alpha val="43137"/>
                    </a:srgbClr>
                  </a:outerShdw>
                </a:effectLst>
                <a:latin typeface="Cambria" pitchFamily="18" charset="0"/>
              </a:rPr>
              <a:t>undershepheard</a:t>
            </a:r>
            <a:r>
              <a:rPr lang="en-US" sz="2400" b="1" dirty="0" smtClean="0">
                <a:latin typeface="Cambria" pitchFamily="18" charset="0"/>
              </a:rPr>
              <a:t>” to the Lord, leading His flock on His behalf and under His authority.  Paul listed the qualifications of an “</a:t>
            </a:r>
            <a:r>
              <a:rPr lang="en-US" sz="2400" b="1" dirty="0" smtClean="0">
                <a:effectLst>
                  <a:outerShdw blurRad="38100" dist="38100" dir="2700000" algn="tl">
                    <a:srgbClr val="000000">
                      <a:alpha val="43137"/>
                    </a:srgbClr>
                  </a:outerShdw>
                </a:effectLst>
                <a:latin typeface="Cambria" pitchFamily="18" charset="0"/>
              </a:rPr>
              <a:t>overseer</a:t>
            </a:r>
            <a:r>
              <a:rPr lang="en-US" sz="2400" b="1" dirty="0" smtClean="0">
                <a:latin typeface="Cambria" pitchFamily="18" charset="0"/>
              </a:rPr>
              <a:t>” in a letter      to Timothy, who was serving in Ephesus at the time         (</a:t>
            </a:r>
            <a:r>
              <a:rPr lang="en-US" sz="2400" b="1" dirty="0" smtClean="0">
                <a:effectLst>
                  <a:outerShdw blurRad="38100" dist="38100" dir="2700000" algn="tl">
                    <a:srgbClr val="000000">
                      <a:alpha val="43137"/>
                    </a:srgbClr>
                  </a:outerShdw>
                </a:effectLst>
                <a:latin typeface="Cambria" pitchFamily="18" charset="0"/>
              </a:rPr>
              <a:t>1Tim. 3:2-7</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2</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deacons, in turn, assisted the overseers in various ministry-related tasks.  The term </a:t>
            </a:r>
            <a:r>
              <a:rPr lang="en-US" sz="2400" b="1" i="1" dirty="0" smtClean="0">
                <a:effectLst>
                  <a:outerShdw blurRad="38100" dist="38100" dir="2700000" algn="tl">
                    <a:srgbClr val="000000">
                      <a:alpha val="43137"/>
                    </a:srgbClr>
                  </a:outerShdw>
                </a:effectLst>
                <a:latin typeface="Cambria" pitchFamily="18" charset="0"/>
              </a:rPr>
              <a:t>diakonos</a:t>
            </a:r>
            <a:r>
              <a:rPr lang="en-US" sz="2400" b="1" dirty="0" smtClean="0">
                <a:latin typeface="Cambria" pitchFamily="18" charset="0"/>
              </a:rPr>
              <a:t> carries the idea of serving obediently, willingly, and submissively from a heart of humility.  The </a:t>
            </a:r>
            <a:r>
              <a:rPr lang="en-US" sz="2400" b="1" i="1" dirty="0" smtClean="0">
                <a:latin typeface="Cambria" pitchFamily="18" charset="0"/>
              </a:rPr>
              <a:t>Latin</a:t>
            </a:r>
            <a:r>
              <a:rPr lang="en-US" sz="2400" b="1" dirty="0" smtClean="0">
                <a:latin typeface="Cambria" pitchFamily="18" charset="0"/>
              </a:rPr>
              <a:t> translation of the </a:t>
            </a:r>
            <a:r>
              <a:rPr lang="en-US" sz="2400" b="1" i="1" dirty="0" smtClean="0">
                <a:latin typeface="Cambria" pitchFamily="18" charset="0"/>
              </a:rPr>
              <a:t>Greek</a:t>
            </a:r>
            <a:r>
              <a:rPr lang="en-US" sz="2400" b="1" dirty="0" smtClean="0">
                <a:latin typeface="Cambria" pitchFamily="18" charset="0"/>
              </a:rPr>
              <a:t> term </a:t>
            </a:r>
            <a:r>
              <a:rPr lang="en-US" sz="2400" b="1" i="1" dirty="0" smtClean="0">
                <a:effectLst>
                  <a:outerShdw blurRad="38100" dist="38100" dir="2700000" algn="tl">
                    <a:srgbClr val="000000">
                      <a:alpha val="43137"/>
                    </a:srgbClr>
                  </a:outerShdw>
                </a:effectLst>
                <a:latin typeface="Cambria" pitchFamily="18" charset="0"/>
              </a:rPr>
              <a:t>diakonos</a:t>
            </a:r>
            <a:r>
              <a:rPr lang="en-US" sz="2400" b="1" dirty="0" smtClean="0">
                <a:latin typeface="Cambria" pitchFamily="18" charset="0"/>
              </a:rPr>
              <a:t> is minister, from which we get this particular title.  </a:t>
            </a:r>
          </a:p>
          <a:p>
            <a:pPr indent="457200">
              <a:spcAft>
                <a:spcPts val="1200"/>
              </a:spcAft>
            </a:pPr>
            <a:r>
              <a:rPr lang="en-US" sz="2400" b="1" dirty="0" smtClean="0">
                <a:latin typeface="Cambria" pitchFamily="18" charset="0"/>
              </a:rPr>
              <a:t>In the </a:t>
            </a:r>
            <a:r>
              <a:rPr lang="en-US" sz="2400" b="1" dirty="0" smtClean="0">
                <a:effectLst>
                  <a:outerShdw blurRad="38100" dist="38100" dir="2700000" algn="tl">
                    <a:srgbClr val="000000">
                      <a:alpha val="43137"/>
                    </a:srgbClr>
                  </a:outerShdw>
                </a:effectLst>
                <a:latin typeface="Cambria" pitchFamily="18" charset="0"/>
              </a:rPr>
              <a:t>NT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diakonos</a:t>
            </a:r>
            <a:r>
              <a:rPr lang="en-US" sz="2400" b="1" dirty="0" smtClean="0">
                <a:latin typeface="Cambria" pitchFamily="18" charset="0"/>
              </a:rPr>
              <a:t> can refer to a servant with a certain mission (</a:t>
            </a:r>
            <a:r>
              <a:rPr lang="en-US" sz="2400" b="1" dirty="0" smtClean="0">
                <a:effectLst>
                  <a:outerShdw blurRad="38100" dist="38100" dir="2700000" algn="tl">
                    <a:srgbClr val="000000">
                      <a:alpha val="43137"/>
                    </a:srgbClr>
                  </a:outerShdw>
                </a:effectLst>
                <a:latin typeface="Cambria" pitchFamily="18" charset="0"/>
              </a:rPr>
              <a:t>Rom. 15:8</a:t>
            </a:r>
            <a:r>
              <a:rPr lang="en-US" sz="2400" b="1" dirty="0" smtClean="0">
                <a:latin typeface="Cambria" pitchFamily="18" charset="0"/>
              </a:rPr>
              <a:t>), a personal assistant (</a:t>
            </a:r>
            <a:r>
              <a:rPr lang="en-US" sz="2400" b="1" dirty="0" smtClean="0">
                <a:effectLst>
                  <a:outerShdw blurRad="38100" dist="38100" dir="2700000" algn="tl">
                    <a:srgbClr val="000000">
                      <a:alpha val="43137"/>
                    </a:srgbClr>
                  </a:outerShdw>
                </a:effectLst>
                <a:latin typeface="Cambria" pitchFamily="18" charset="0"/>
              </a:rPr>
              <a:t>Matt. 22:13</a:t>
            </a:r>
            <a:r>
              <a:rPr lang="en-US" sz="2400" b="1" dirty="0" smtClean="0">
                <a:latin typeface="Cambria" pitchFamily="18" charset="0"/>
              </a:rPr>
              <a:t>), or a person in the office of minister in a local church (</a:t>
            </a:r>
            <a:r>
              <a:rPr lang="en-US" sz="2400" b="1" dirty="0" smtClean="0">
                <a:effectLst>
                  <a:outerShdw blurRad="38100" dist="38100" dir="2700000" algn="tl">
                    <a:srgbClr val="000000">
                      <a:alpha val="43137"/>
                    </a:srgbClr>
                  </a:outerShdw>
                </a:effectLst>
                <a:latin typeface="Cambria" pitchFamily="18" charset="0"/>
              </a:rPr>
              <a:t>Phil. 1:1</a:t>
            </a:r>
            <a:r>
              <a:rPr lang="en-US" sz="2400" b="1" dirty="0" smtClean="0">
                <a:latin typeface="Cambria" pitchFamily="18" charset="0"/>
              </a:rPr>
              <a:t>).  </a:t>
            </a:r>
          </a:p>
          <a:p>
            <a:pPr indent="457200">
              <a:spcAft>
                <a:spcPts val="1200"/>
              </a:spcAft>
            </a:pPr>
            <a:r>
              <a:rPr lang="en-US" sz="2400" b="1" dirty="0" smtClean="0">
                <a:latin typeface="Cambria" pitchFamily="18" charset="0"/>
              </a:rPr>
              <a:t>The Book of Acts (</a:t>
            </a:r>
            <a:r>
              <a:rPr lang="en-US" sz="2400" b="1" dirty="0" smtClean="0">
                <a:effectLst>
                  <a:outerShdw blurRad="38100" dist="38100" dir="2700000" algn="tl">
                    <a:srgbClr val="000000">
                      <a:alpha val="43137"/>
                    </a:srgbClr>
                  </a:outerShdw>
                </a:effectLst>
                <a:latin typeface="Cambria" pitchFamily="18" charset="0"/>
              </a:rPr>
              <a:t>6:1-6</a:t>
            </a:r>
            <a:r>
              <a:rPr lang="en-US" sz="2400" b="1" dirty="0" smtClean="0">
                <a:latin typeface="Cambria" pitchFamily="18" charset="0"/>
              </a:rPr>
              <a:t>) recounts the appointment of the first deacons in the church.  Paul uses the term for “minister” in the general sense of a self-servant in the kingdom of Christ.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2</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church in Philippi, of course, had multiple people appointed to both offices—overseers/elders and deacons/ministers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They were tasked with the “equipping of the saints for the work of service, to the building up of the body of Christ (</a:t>
            </a:r>
            <a:r>
              <a:rPr lang="en-US" sz="2400" b="1" dirty="0" smtClean="0">
                <a:effectLst>
                  <a:outerShdw blurRad="38100" dist="38100" dir="2700000" algn="tl">
                    <a:srgbClr val="000000">
                      <a:alpha val="43137"/>
                    </a:srgbClr>
                  </a:outerShdw>
                </a:effectLst>
                <a:latin typeface="Cambria" pitchFamily="18" charset="0"/>
              </a:rPr>
              <a:t>Eph. 4:12</a:t>
            </a:r>
            <a:r>
              <a:rPr lang="en-US" sz="2400" b="1" dirty="0" smtClean="0">
                <a:latin typeface="Cambria" pitchFamily="18" charset="0"/>
              </a:rPr>
              <a:t>).  From the youngest to the oldest, from the recently baptized to the first converts, from followers to leaders, Paul calls them all “saints” and blesses them equally: </a:t>
            </a:r>
            <a:r>
              <a:rPr lang="en-US" sz="2400" b="1" i="1" dirty="0" smtClean="0">
                <a:latin typeface="Cambria" pitchFamily="18" charset="0"/>
              </a:rPr>
              <a:t>“Grace to you and peace from God our Father and the Lord Jesus Christ”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  </a:t>
            </a:r>
          </a:p>
          <a:p>
            <a:pPr indent="457200">
              <a:spcAft>
                <a:spcPts val="1200"/>
              </a:spcAft>
            </a:pPr>
            <a:r>
              <a:rPr lang="en-US" sz="2400" b="1" dirty="0" smtClean="0">
                <a:latin typeface="Cambria" pitchFamily="18" charset="0"/>
              </a:rPr>
              <a:t>Though this was a standard greeting in Paul’s letters, it’s a profoundly deep theological statement.  Grace and peace are essential blessings for living the Christian life and especially for carrying out Christian ministry.  These things can’t be conjured from within; they are gifts from God.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1:1 – 2</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262979"/>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3</a:t>
            </a:r>
            <a:r>
              <a:rPr lang="en-US" sz="2700" i="1" dirty="0" smtClean="0">
                <a:latin typeface="Georgia" pitchFamily="18" charset="0"/>
              </a:rPr>
              <a:t>I thank my God upon every remembrance of you, </a:t>
            </a:r>
            <a:r>
              <a:rPr lang="en-US" sz="2700" b="1" baseline="30000" dirty="0" smtClean="0">
                <a:effectLst>
                  <a:outerShdw blurRad="38100" dist="38100" dir="2700000" algn="tl">
                    <a:srgbClr val="000000">
                      <a:alpha val="43137"/>
                    </a:srgbClr>
                  </a:outerShdw>
                </a:effectLst>
                <a:latin typeface="Georgia" pitchFamily="18" charset="0"/>
              </a:rPr>
              <a:t>4</a:t>
            </a:r>
            <a:r>
              <a:rPr lang="en-US" sz="2700" i="1" dirty="0" smtClean="0">
                <a:latin typeface="Georgia" pitchFamily="18" charset="0"/>
              </a:rPr>
              <a:t>always in every prayer of mine making request for you all with joy, </a:t>
            </a:r>
            <a:r>
              <a:rPr lang="en-US" sz="2700" b="1" baseline="30000" dirty="0" smtClean="0">
                <a:effectLst>
                  <a:outerShdw blurRad="38100" dist="38100" dir="2700000" algn="tl">
                    <a:srgbClr val="000000">
                      <a:alpha val="43137"/>
                    </a:srgbClr>
                  </a:outerShdw>
                </a:effectLst>
                <a:latin typeface="Georgia" pitchFamily="18" charset="0"/>
              </a:rPr>
              <a:t>5</a:t>
            </a:r>
            <a:r>
              <a:rPr lang="en-US" sz="2700" i="1" dirty="0" smtClean="0">
                <a:latin typeface="Georgia" pitchFamily="18" charset="0"/>
              </a:rPr>
              <a:t>for your fellowship in the gospel from the first day until now, </a:t>
            </a:r>
            <a:r>
              <a:rPr lang="en-US" sz="2700" b="1" baseline="30000" dirty="0" smtClean="0">
                <a:effectLst>
                  <a:outerShdw blurRad="38100" dist="38100" dir="2700000" algn="tl">
                    <a:srgbClr val="000000">
                      <a:alpha val="43137"/>
                    </a:srgbClr>
                  </a:outerShdw>
                </a:effectLst>
                <a:latin typeface="Georgia" pitchFamily="18" charset="0"/>
              </a:rPr>
              <a:t>6</a:t>
            </a:r>
            <a:r>
              <a:rPr lang="en-US" sz="2700" i="1" dirty="0" smtClean="0">
                <a:latin typeface="Georgia" pitchFamily="18" charset="0"/>
              </a:rPr>
              <a:t>being confident of this very thing, that He who has begun a good work in you will complete it until the day of Jesus Christ; </a:t>
            </a:r>
            <a:r>
              <a:rPr lang="en-US" sz="2700" b="1" baseline="30000" dirty="0" smtClean="0">
                <a:effectLst>
                  <a:outerShdw blurRad="38100" dist="38100" dir="2700000" algn="tl">
                    <a:srgbClr val="000000">
                      <a:alpha val="43137"/>
                    </a:srgbClr>
                  </a:outerShdw>
                </a:effectLst>
                <a:latin typeface="Georgia" pitchFamily="18" charset="0"/>
              </a:rPr>
              <a:t>7</a:t>
            </a:r>
            <a:r>
              <a:rPr lang="en-US" sz="2700" i="1" dirty="0" smtClean="0">
                <a:latin typeface="Georgia" pitchFamily="18" charset="0"/>
              </a:rPr>
              <a:t>just as it is right for me to think this of you all, because I have you in my heart, inasmuch as both in my chains and in the defense and confirmation of the gospel, you all are partakers with me of grace.  </a:t>
            </a:r>
            <a:r>
              <a:rPr lang="en-US" sz="2700" b="1" baseline="30000" dirty="0" smtClean="0">
                <a:effectLst>
                  <a:outerShdw blurRad="38100" dist="38100" dir="2700000" algn="tl">
                    <a:srgbClr val="000000">
                      <a:alpha val="43137"/>
                    </a:srgbClr>
                  </a:outerShdw>
                </a:effectLst>
                <a:latin typeface="Georgia" pitchFamily="18" charset="0"/>
              </a:rPr>
              <a:t>8</a:t>
            </a:r>
            <a:r>
              <a:rPr lang="en-US" sz="2700" i="1" dirty="0" smtClean="0">
                <a:latin typeface="Georgia" pitchFamily="18" charset="0"/>
              </a:rPr>
              <a:t>For God is my witness, how greatly I long for you all with the affection of Jesus Christ.</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1:3 – 8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fond memories of the Philippians prompted him to follow his gracious greeting with joyous thankfulness and prayer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  Regarding the Philippians , he had no regrets, no ill feelings, no unresolved conflicts.  His heart was filled with joy as he reminisced on the times he had spent with them—their first meeting over a decade earlier when the church was planted (</a:t>
            </a:r>
            <a:r>
              <a:rPr lang="en-US" sz="2400" b="1" dirty="0" smtClean="0">
                <a:effectLst>
                  <a:outerShdw blurRad="38100" dist="38100" dir="2700000" algn="tl">
                    <a:srgbClr val="000000">
                      <a:alpha val="43137"/>
                    </a:srgbClr>
                  </a:outerShdw>
                </a:effectLst>
                <a:latin typeface="Cambria" pitchFamily="18" charset="0"/>
              </a:rPr>
              <a:t>Acts 16</a:t>
            </a:r>
            <a:r>
              <a:rPr lang="en-US" sz="2400" b="1" dirty="0" smtClean="0">
                <a:latin typeface="Cambria" pitchFamily="18" charset="0"/>
              </a:rPr>
              <a:t>) and another gathering during his third missionary journey (</a:t>
            </a:r>
            <a:r>
              <a:rPr lang="en-US" sz="2400" b="1" dirty="0" smtClean="0">
                <a:effectLst>
                  <a:outerShdw blurRad="38100" dist="38100" dir="2700000" algn="tl">
                    <a:srgbClr val="000000">
                      <a:alpha val="43137"/>
                    </a:srgbClr>
                  </a:outerShdw>
                </a:effectLst>
                <a:latin typeface="Cambria" pitchFamily="18" charset="0"/>
              </a:rPr>
              <a:t>Acts 20</a:t>
            </a:r>
            <a:r>
              <a:rPr lang="en-US" sz="2400" b="1" dirty="0" smtClean="0">
                <a:latin typeface="Cambria" pitchFamily="18" charset="0"/>
              </a:rPr>
              <a:t>).  </a:t>
            </a:r>
          </a:p>
          <a:p>
            <a:pPr indent="457200">
              <a:spcAft>
                <a:spcPts val="1200"/>
              </a:spcAft>
            </a:pPr>
            <a:r>
              <a:rPr lang="en-US" sz="2400" b="1" dirty="0" smtClean="0">
                <a:latin typeface="Cambria" pitchFamily="18" charset="0"/>
              </a:rPr>
              <a:t>But his thankfulness and joy were not inspired by mere nostalgia.  Paul indicates in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that the Philippians were participating </a:t>
            </a:r>
            <a:r>
              <a:rPr lang="en-US" sz="2400" b="1" i="1" dirty="0" smtClean="0">
                <a:latin typeface="Cambria" pitchFamily="18" charset="0"/>
              </a:rPr>
              <a:t>“in the gospel from the first day until now.”</a:t>
            </a:r>
            <a:r>
              <a:rPr lang="en-US" sz="2400" b="1" dirty="0" smtClean="0">
                <a:latin typeface="Cambria" pitchFamily="18" charset="0"/>
              </a:rPr>
              <a:t>  Their commitment to Christ and the proclamation of His word never let up, not for a moment.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1:3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1 - 4-5 many hands.jpg"/>
          <p:cNvPicPr>
            <a:picLocks noChangeAspect="1"/>
          </p:cNvPicPr>
          <p:nvPr/>
        </p:nvPicPr>
        <p:blipFill>
          <a:blip r:embed="rId2" cstate="print"/>
          <a:srcRect b="4167"/>
          <a:stretch>
            <a:fillRect/>
          </a:stretch>
        </p:blipFill>
        <p:spPr>
          <a:xfrm>
            <a:off x="457200" y="457200"/>
            <a:ext cx="8269354" cy="5943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Because of the Philippians’ past perseverance and present passion, Paul was confident in their future faithfulness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He had no doubt that God was at work in Philippi, that he had plans for that church, and that He was in control and would see them through to the end.    </a:t>
            </a:r>
          </a:p>
          <a:p>
            <a:pPr indent="457200">
              <a:spcAft>
                <a:spcPts val="1200"/>
              </a:spcAft>
            </a:pPr>
            <a:r>
              <a:rPr lang="en-US" sz="2400" b="1" dirty="0" smtClean="0">
                <a:latin typeface="Cambria" pitchFamily="18" charset="0"/>
              </a:rPr>
              <a:t>God had begun the work of spiritual growth, of ministry participation, and of faithful Christian witness among these believers.  And He would stay at it until He called them home or until Christ stepped back into this world to reward them for their Spirit-enabled labor.  </a:t>
            </a:r>
          </a:p>
          <a:p>
            <a:pPr indent="457200">
              <a:spcAft>
                <a:spcPts val="1200"/>
              </a:spcAft>
            </a:pPr>
            <a:r>
              <a:rPr lang="en-US" sz="2400" b="1" dirty="0" smtClean="0">
                <a:latin typeface="Cambria" pitchFamily="18" charset="0"/>
              </a:rPr>
              <a:t>Paul exposes his deep feelings in </a:t>
            </a:r>
            <a:r>
              <a:rPr lang="en-US" sz="2400" b="1" dirty="0" smtClean="0">
                <a:effectLst>
                  <a:outerShdw blurRad="38100" dist="38100" dir="2700000" algn="tl">
                    <a:srgbClr val="000000">
                      <a:alpha val="43137"/>
                    </a:srgbClr>
                  </a:outerShdw>
                </a:effectLst>
                <a:latin typeface="Cambria" pitchFamily="18" charset="0"/>
              </a:rPr>
              <a:t>1:7-8</a:t>
            </a:r>
            <a:r>
              <a:rPr lang="en-US" sz="2400" b="1" dirty="0" smtClean="0">
                <a:latin typeface="Cambria" pitchFamily="18" charset="0"/>
              </a:rPr>
              <a:t>.  Far from being a cold, get-it-done apostle, Paul didn’t hesitate to share his deep emotions.  He always had the Philippians “in his heart” (</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1:3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1 -6 potter.jpg"/>
          <p:cNvPicPr>
            <a:picLocks noChangeAspect="1"/>
          </p:cNvPicPr>
          <p:nvPr/>
        </p:nvPicPr>
        <p:blipFill>
          <a:blip r:embed="rId2" cstate="print"/>
          <a:stretch>
            <a:fillRect/>
          </a:stretch>
        </p:blipFill>
        <p:spPr>
          <a:xfrm>
            <a:off x="228600" y="1219200"/>
            <a:ext cx="8686800" cy="454609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Their commitment to him through thick and thin and their participation in the gospel ministry only served to strengthen his own heartfelt commitment to them.  They were more than friends. They were lifelong partners in Christ.    </a:t>
            </a:r>
          </a:p>
          <a:p>
            <a:pPr indent="457200">
              <a:spcAft>
                <a:spcPts val="1200"/>
              </a:spcAft>
            </a:pPr>
            <a:r>
              <a:rPr lang="en-US" sz="2400" b="1" dirty="0" smtClean="0">
                <a:latin typeface="Cambria" pitchFamily="18" charset="0"/>
              </a:rPr>
              <a:t>Because of this, Paul yearned for them (</a:t>
            </a:r>
            <a:r>
              <a:rPr lang="en-US" sz="2400" b="1" dirty="0" smtClean="0">
                <a:effectLst>
                  <a:outerShdw blurRad="38100" dist="38100" dir="2700000" algn="tl">
                    <a:srgbClr val="000000">
                      <a:alpha val="43137"/>
                    </a:srgbClr>
                  </a:outerShdw>
                </a:effectLst>
                <a:latin typeface="Cambria" pitchFamily="18" charset="0"/>
              </a:rPr>
              <a:t>1:8</a:t>
            </a:r>
            <a:r>
              <a:rPr lang="en-US" sz="2400" b="1" dirty="0" smtClean="0">
                <a:latin typeface="Cambria" pitchFamily="18" charset="0"/>
              </a:rPr>
              <a:t>).  Notice how many times Paul repeated the word “</a:t>
            </a:r>
            <a:r>
              <a:rPr lang="en-US" sz="2400" b="1" dirty="0" smtClean="0">
                <a:effectLst>
                  <a:outerShdw blurRad="38100" dist="38100" dir="2700000" algn="tl">
                    <a:srgbClr val="000000">
                      <a:alpha val="43137"/>
                    </a:srgbClr>
                  </a:outerShdw>
                </a:effectLst>
                <a:latin typeface="Cambria" pitchFamily="18" charset="0"/>
              </a:rPr>
              <a:t>all</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1:1-8:</a:t>
            </a:r>
            <a:r>
              <a:rPr lang="en-US" sz="2400" b="1" dirty="0" smtClean="0">
                <a:latin typeface="Cambria" pitchFamily="18" charset="0"/>
              </a:rPr>
              <a:t> </a:t>
            </a:r>
          </a:p>
          <a:p>
            <a:pPr marL="274320" lvl="1" indent="274320">
              <a:buFont typeface="Arial" pitchFamily="34" charset="0"/>
              <a:buChar char="•"/>
            </a:pPr>
            <a:r>
              <a:rPr lang="en-US" sz="2400" b="1" dirty="0" smtClean="0">
                <a:latin typeface="Cambria" pitchFamily="18" charset="0"/>
              </a:rPr>
              <a:t>He greeted </a:t>
            </a:r>
            <a:r>
              <a:rPr lang="en-US" sz="2400" b="1" i="1" u="sng" dirty="0" smtClean="0">
                <a:latin typeface="Cambria" pitchFamily="18" charset="0"/>
              </a:rPr>
              <a:t>all</a:t>
            </a:r>
            <a:r>
              <a:rPr lang="en-US" sz="2400" b="1" dirty="0" smtClean="0">
                <a:latin typeface="Cambria" pitchFamily="18" charset="0"/>
              </a:rPr>
              <a:t> the saints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a:t>
            </a:r>
          </a:p>
          <a:p>
            <a:pPr marL="274320" lvl="1" indent="274320">
              <a:buFont typeface="Arial" pitchFamily="34" charset="0"/>
              <a:buChar char="•"/>
            </a:pPr>
            <a:r>
              <a:rPr lang="en-US" sz="2400" b="1" dirty="0" smtClean="0">
                <a:latin typeface="Cambria" pitchFamily="18" charset="0"/>
              </a:rPr>
              <a:t>He thanked God in </a:t>
            </a:r>
            <a:r>
              <a:rPr lang="en-US" sz="2400" b="1" i="1" u="sng" dirty="0" smtClean="0">
                <a:latin typeface="Cambria" pitchFamily="18" charset="0"/>
              </a:rPr>
              <a:t>all</a:t>
            </a:r>
            <a:r>
              <a:rPr lang="en-US" sz="2400" b="1" dirty="0" smtClean="0">
                <a:latin typeface="Cambria" pitchFamily="18" charset="0"/>
              </a:rPr>
              <a:t> his remembrance.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a:t>
            </a:r>
          </a:p>
          <a:p>
            <a:pPr marL="274320" lvl="1" indent="274320">
              <a:buFont typeface="Arial" pitchFamily="34" charset="0"/>
              <a:buChar char="•"/>
            </a:pPr>
            <a:r>
              <a:rPr lang="en-US" sz="2400" b="1" dirty="0" smtClean="0">
                <a:latin typeface="Cambria" pitchFamily="18" charset="0"/>
              </a:rPr>
              <a:t>He prayed for </a:t>
            </a:r>
            <a:r>
              <a:rPr lang="en-US" sz="2400" b="1" i="1" u="sng" dirty="0" smtClean="0">
                <a:latin typeface="Cambria" pitchFamily="18" charset="0"/>
              </a:rPr>
              <a:t>all</a:t>
            </a:r>
            <a:r>
              <a:rPr lang="en-US" sz="2400" b="1" dirty="0" smtClean="0">
                <a:latin typeface="Cambria" pitchFamily="18" charset="0"/>
              </a:rPr>
              <a:t> of them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a:t>
            </a:r>
          </a:p>
          <a:p>
            <a:pPr marL="274320" lvl="1" indent="274320">
              <a:buFont typeface="Arial" pitchFamily="34" charset="0"/>
              <a:buChar char="•"/>
            </a:pPr>
            <a:r>
              <a:rPr lang="en-US" sz="2400" b="1" dirty="0" smtClean="0">
                <a:latin typeface="Cambria" pitchFamily="18" charset="0"/>
              </a:rPr>
              <a:t>He felt strongly about them </a:t>
            </a:r>
            <a:r>
              <a:rPr lang="en-US" sz="2400" b="1" i="1" u="sng" dirty="0" smtClean="0">
                <a:latin typeface="Cambria" pitchFamily="18" charset="0"/>
              </a:rPr>
              <a:t>all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 </a:t>
            </a:r>
          </a:p>
          <a:p>
            <a:pPr marL="274320" lvl="1" indent="274320">
              <a:buFont typeface="Arial" pitchFamily="34" charset="0"/>
              <a:buChar char="•"/>
            </a:pPr>
            <a:r>
              <a:rPr lang="en-US" sz="2400" b="1" dirty="0" smtClean="0">
                <a:latin typeface="Cambria" pitchFamily="18" charset="0"/>
              </a:rPr>
              <a:t>They were </a:t>
            </a:r>
            <a:r>
              <a:rPr lang="en-US" sz="2400" b="1" i="1" u="sng" dirty="0" smtClean="0">
                <a:latin typeface="Cambria" pitchFamily="18" charset="0"/>
              </a:rPr>
              <a:t>all</a:t>
            </a:r>
            <a:r>
              <a:rPr lang="en-US" sz="2400" b="1" dirty="0" smtClean="0">
                <a:latin typeface="Cambria" pitchFamily="18" charset="0"/>
              </a:rPr>
              <a:t> fellow partaker of grace (</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a:t>
            </a:r>
          </a:p>
          <a:p>
            <a:pPr marL="274320" lvl="1" indent="274320">
              <a:buFont typeface="Arial" pitchFamily="34" charset="0"/>
              <a:buChar char="•"/>
            </a:pPr>
            <a:r>
              <a:rPr lang="en-US" sz="2400" b="1" dirty="0" smtClean="0">
                <a:latin typeface="Cambria" pitchFamily="18" charset="0"/>
              </a:rPr>
              <a:t>He affectionately longed for them </a:t>
            </a:r>
            <a:r>
              <a:rPr lang="en-US" sz="2400" b="1" i="1" u="sng" dirty="0" smtClean="0">
                <a:latin typeface="Cambria" pitchFamily="18" charset="0"/>
              </a:rPr>
              <a:t>all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1:8</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1:3 – 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par>
                          <p:cTn id="22" fill="hold">
                            <p:stCondLst>
                              <p:cond delay="3000"/>
                            </p:stCondLst>
                            <p:childTnLst>
                              <p:par>
                                <p:cTn id="23" presetID="22" presetClass="entr" presetSubtype="8" fill="hold"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par>
                          <p:cTn id="26" fill="hold">
                            <p:stCondLst>
                              <p:cond delay="5000"/>
                            </p:stCondLst>
                            <p:childTnLst>
                              <p:par>
                                <p:cTn id="27" presetID="22" presetClass="entr" presetSubtype="8" fill="hold"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000"/>
                                        <p:tgtEl>
                                          <p:spTgt spid="3">
                                            <p:txEl>
                                              <p:pRg st="5" end="5"/>
                                            </p:txEl>
                                          </p:spTgt>
                                        </p:tgtEl>
                                      </p:cBhvr>
                                    </p:animEffect>
                                  </p:childTnLst>
                                </p:cTn>
                              </p:par>
                            </p:childTnLst>
                          </p:cTn>
                        </p:par>
                        <p:par>
                          <p:cTn id="30" fill="hold">
                            <p:stCondLst>
                              <p:cond delay="7000"/>
                            </p:stCondLst>
                            <p:childTnLst>
                              <p:par>
                                <p:cTn id="31" presetID="22" presetClass="entr" presetSubtype="8" fill="hold" nodeType="afterEffect">
                                  <p:stCondLst>
                                    <p:cond delay="1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1000"/>
                                        <p:tgtEl>
                                          <p:spTgt spid="3">
                                            <p:txEl>
                                              <p:pRg st="6" end="6"/>
                                            </p:txEl>
                                          </p:spTgt>
                                        </p:tgtEl>
                                      </p:cBhvr>
                                    </p:animEffect>
                                  </p:childTnLst>
                                </p:cTn>
                              </p:par>
                            </p:childTnLst>
                          </p:cTn>
                        </p:par>
                        <p:par>
                          <p:cTn id="34" fill="hold">
                            <p:stCondLst>
                              <p:cond delay="9000"/>
                            </p:stCondLst>
                            <p:childTnLst>
                              <p:par>
                                <p:cTn id="35" presetID="22" presetClass="entr" presetSubtype="8" fill="hold" nodeType="afterEffect">
                                  <p:stCondLst>
                                    <p:cond delay="10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1 -8 sheep.jpg"/>
          <p:cNvPicPr>
            <a:picLocks noChangeAspect="1"/>
          </p:cNvPicPr>
          <p:nvPr/>
        </p:nvPicPr>
        <p:blipFill>
          <a:blip r:embed="rId2" cstate="print"/>
          <a:srcRect t="10000" b="20000"/>
          <a:stretch>
            <a:fillRect/>
          </a:stretch>
        </p:blipFill>
        <p:spPr>
          <a:xfrm>
            <a:off x="1371600" y="304799"/>
            <a:ext cx="6400800" cy="627313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274320">
              <a:spcAft>
                <a:spcPts val="1200"/>
              </a:spcAft>
            </a:pPr>
            <a:r>
              <a:rPr lang="en-US" sz="2000" b="1" dirty="0" smtClean="0">
                <a:effectLst>
                  <a:outerShdw blurRad="38100" dist="38100" dir="2700000" algn="tl">
                    <a:srgbClr val="000000">
                      <a:alpha val="43137"/>
                    </a:srgbClr>
                  </a:outerShdw>
                </a:effectLst>
                <a:latin typeface="Cambria" pitchFamily="18" charset="0"/>
              </a:rPr>
              <a:t>AUTHOR:</a:t>
            </a:r>
            <a:r>
              <a:rPr lang="en-US" sz="2400" b="1" dirty="0" smtClean="0">
                <a:latin typeface="Cambria" pitchFamily="18" charset="0"/>
              </a:rPr>
              <a:t>  The Apostle Paul joined in his salutation by Timothy.  Personal references by the author are certainly consistent with what we know of Paul from other New Testament sources.  Paul's authorship of this letter is also supported by the testimony of early “church fathers” such as Polycarp and Irenaeus. </a:t>
            </a:r>
          </a:p>
          <a:p>
            <a:pPr indent="274320">
              <a:spcAft>
                <a:spcPts val="1200"/>
              </a:spcAft>
            </a:pPr>
            <a:r>
              <a:rPr lang="en-US" sz="2000" b="1" dirty="0" smtClean="0">
                <a:effectLst>
                  <a:outerShdw blurRad="38100" dist="38100" dir="2700000" algn="tl">
                    <a:srgbClr val="000000">
                      <a:alpha val="43137"/>
                    </a:srgbClr>
                  </a:outerShdw>
                </a:effectLst>
                <a:latin typeface="Cambria" pitchFamily="18" charset="0"/>
              </a:rPr>
              <a:t>CITY OF PHILIPPI:</a:t>
            </a:r>
            <a:r>
              <a:rPr lang="en-US" sz="2400" b="1" dirty="0" smtClean="0">
                <a:latin typeface="Cambria" pitchFamily="18" charset="0"/>
              </a:rPr>
              <a:t>  Named after Philip of Macedonia, the father of Alexander the Great, Philippi was a major city of Macedonia located on the road from Rome to Asia known as the Egnatian Way.  It was the site of a famous battle in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BC</a:t>
            </a:r>
            <a:r>
              <a:rPr lang="en-US" sz="2400" b="1" dirty="0" smtClean="0">
                <a:latin typeface="Cambria" pitchFamily="18" charset="0"/>
              </a:rPr>
              <a:t> in which Antony and Octavius defeated Brutus and Cassius.  In </a:t>
            </a:r>
            <a:r>
              <a:rPr lang="en-US" sz="2400" b="1" dirty="0" smtClean="0">
                <a:effectLst>
                  <a:outerShdw blurRad="38100" dist="38100" dir="2700000" algn="tl">
                    <a:srgbClr val="000000">
                      <a:alpha val="43137"/>
                    </a:srgbClr>
                  </a:outerShdw>
                </a:effectLst>
                <a:latin typeface="Cambria" pitchFamily="18" charset="0"/>
              </a:rPr>
              <a:t>30</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BC</a:t>
            </a:r>
            <a:r>
              <a:rPr lang="en-US" sz="2400" b="1" dirty="0" smtClean="0">
                <a:latin typeface="Cambria" pitchFamily="18" charset="0"/>
              </a:rPr>
              <a:t>, Octavian made the town a Roman colony where retired soldiers could live and enjoy the full privileges of Roman citizenship.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Introduction</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185487"/>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9</a:t>
            </a:r>
            <a:r>
              <a:rPr lang="en-US" sz="2700" i="1" dirty="0" smtClean="0">
                <a:latin typeface="Georgia" pitchFamily="18" charset="0"/>
              </a:rPr>
              <a:t>And this I pray, that your love may abound still more and more in knowledge and all discernment, </a:t>
            </a:r>
            <a:r>
              <a:rPr lang="en-US" sz="2700" b="1" baseline="30000" dirty="0" smtClean="0">
                <a:effectLst>
                  <a:outerShdw blurRad="38100" dist="38100" dir="2700000" algn="tl">
                    <a:srgbClr val="000000">
                      <a:alpha val="43137"/>
                    </a:srgbClr>
                  </a:outerShdw>
                </a:effectLst>
                <a:latin typeface="Georgia" pitchFamily="18" charset="0"/>
              </a:rPr>
              <a:t>10</a:t>
            </a:r>
            <a:r>
              <a:rPr lang="en-US" sz="2700" i="1" dirty="0" smtClean="0">
                <a:latin typeface="Georgia" pitchFamily="18" charset="0"/>
              </a:rPr>
              <a:t>that you may approve the things that are excellent, that you may be sincere and without offense till the day of Christ, </a:t>
            </a:r>
            <a:r>
              <a:rPr lang="en-US" sz="2700" b="1" baseline="30000" dirty="0" smtClean="0">
                <a:effectLst>
                  <a:outerShdw blurRad="38100" dist="38100" dir="2700000" algn="tl">
                    <a:srgbClr val="000000">
                      <a:alpha val="43137"/>
                    </a:srgbClr>
                  </a:outerShdw>
                </a:effectLst>
                <a:latin typeface="Georgia" pitchFamily="18" charset="0"/>
              </a:rPr>
              <a:t>11</a:t>
            </a:r>
            <a:r>
              <a:rPr lang="en-US" sz="2700" i="1" dirty="0" smtClean="0">
                <a:latin typeface="Georgia" pitchFamily="18" charset="0"/>
              </a:rPr>
              <a:t>being filled with the fruits of righteousness which are by Jesus Christ, to the glory and praise of God.</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1:9 – 11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profound thankfulness and love led to specific prayers for the Philippians, as it should for us.  Christians shouldn’t just say, “You’re in our thoughts.”  We should say, “You’re in our prayers”—and we should mean it!  Paul certainly did.  His deep, joyful contemplation of the Philippians prompted him to pray for some specific things, things that can only come from God.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he prayed that their  love would continue to grow and would be characterized by “real knowledge and all discernment” (</a:t>
            </a:r>
            <a:r>
              <a:rPr lang="en-US" sz="2400" b="1" dirty="0" smtClean="0">
                <a:effectLst>
                  <a:outerShdw blurRad="38100" dist="38100" dir="2700000" algn="tl">
                    <a:srgbClr val="000000">
                      <a:alpha val="43137"/>
                    </a:srgbClr>
                  </a:outerShdw>
                </a:effectLst>
                <a:latin typeface="Cambria" pitchFamily="18" charset="0"/>
              </a:rPr>
              <a:t>1:9</a:t>
            </a:r>
            <a:r>
              <a:rPr lang="en-US" sz="2400" b="1" dirty="0" smtClean="0">
                <a:latin typeface="Cambria" pitchFamily="18" charset="0"/>
              </a:rPr>
              <a:t>).  Love is like a river, it needs to be guided by the banks of knowledge and discernment.  Paul isn’t telling the Philippians to let their love blind them to truth and righteousness so they end up overlooking sin and compromising holiness.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1:9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58370" name="Picture 2" descr="The Living... — Philippians 1:9 (ESV) - And it is my prayer that..."/>
          <p:cNvPicPr>
            <a:picLocks noChangeAspect="1" noChangeArrowheads="1"/>
          </p:cNvPicPr>
          <p:nvPr/>
        </p:nvPicPr>
        <p:blipFill>
          <a:blip r:embed="rId2" cstate="print"/>
          <a:srcRect t="2552" b="9410"/>
          <a:stretch>
            <a:fillRect/>
          </a:stretch>
        </p:blipFill>
        <p:spPr bwMode="auto">
          <a:xfrm>
            <a:off x="990600" y="228600"/>
            <a:ext cx="7162800" cy="633632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amond(out)">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often see a false interpretation of “love” in the world today.  True Christian love, however, is guided by the best interest of others.  With true knowledge and discernment, love learns to spot the phony, the wrong, the evil.  It learns to “approve the things that are excellent” (</a:t>
            </a:r>
            <a:r>
              <a:rPr lang="en-US" sz="2400" b="1" dirty="0" smtClean="0">
                <a:effectLst>
                  <a:outerShdw blurRad="38100" dist="38100" dir="2700000" algn="tl">
                    <a:srgbClr val="000000">
                      <a:alpha val="43137"/>
                    </a:srgbClr>
                  </a:outerShdw>
                </a:effectLst>
                <a:latin typeface="Cambria" pitchFamily="18" charset="0"/>
              </a:rPr>
              <a:t>1:10</a:t>
            </a:r>
            <a:r>
              <a:rPr lang="en-US" sz="2400" b="1" dirty="0" smtClean="0">
                <a:latin typeface="Cambria" pitchFamily="18" charset="0"/>
              </a:rPr>
              <a:t>).  This love, guided by wisdom, will preserve believers in righteousness until “the day of Christ”—the Second Coming, when the Lord Jesus will reward them for faithfulness.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Paul prayed that they would be filled with the “fruit of righteousness”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  Don’t confuse this with self-righteousness, personal piety, or self-motivated works.  Paul is referring to the righteousness of Christ working in us by the indwelling Holy Spirit to produce fruit in our lives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Gal. 5:22-23</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1:9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050" name="Picture 2" descr="What Does Philippians 1:11 Mean?"/>
          <p:cNvPicPr>
            <a:picLocks noChangeAspect="1" noChangeArrowheads="1"/>
          </p:cNvPicPr>
          <p:nvPr/>
        </p:nvPicPr>
        <p:blipFill>
          <a:blip r:embed="rId2" cstate="print"/>
          <a:srcRect l="1143" t="1524" r="571" b="7048"/>
          <a:stretch>
            <a:fillRect/>
          </a:stretch>
        </p:blipFill>
        <p:spPr bwMode="auto">
          <a:xfrm>
            <a:off x="762000" y="685800"/>
            <a:ext cx="7754620" cy="5410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out)">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result of such good works empowered by God will be “the glory and praise of God”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)—not our own praise and glory.  Jesus said essentially the same thing: </a:t>
            </a:r>
            <a:r>
              <a:rPr lang="en-US" sz="2400" b="1" i="1" dirty="0" smtClean="0">
                <a:latin typeface="Cambria" pitchFamily="18" charset="0"/>
              </a:rPr>
              <a:t>“Let your light shine before men in such a way that they may see your good works, and glorify your Father who is in heaven”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Matthew 5:16</a:t>
            </a:r>
            <a:r>
              <a:rPr lang="en-US" sz="2400" b="1" dirty="0" smtClean="0">
                <a:latin typeface="Cambria" pitchFamily="18" charset="0"/>
              </a:rPr>
              <a:t>).    </a:t>
            </a:r>
          </a:p>
          <a:p>
            <a:pPr indent="457200">
              <a:spcAft>
                <a:spcPts val="1200"/>
              </a:spcAft>
            </a:pPr>
            <a:r>
              <a:rPr lang="en-US" sz="2400" b="1" dirty="0" smtClean="0">
                <a:latin typeface="Cambria" pitchFamily="18" charset="0"/>
              </a:rPr>
              <a:t>What a solid basis for abiding joy!  When Paul scanned the ten-year life span of the body of Christ in Philippi, he had every reason to rejoice in confidence, as expressed in thanksgiving, prayer, and praise.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1:9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5 October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6657"/>
            <a:ext cx="8534400" cy="3046988"/>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 </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1:12 – 20</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“What a Way to Live”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274320">
              <a:spcAft>
                <a:spcPts val="1200"/>
              </a:spcAft>
            </a:pPr>
            <a:r>
              <a:rPr lang="en-US" sz="2000" b="1" dirty="0" smtClean="0">
                <a:effectLst>
                  <a:outerShdw blurRad="38100" dist="38100" dir="2700000" algn="tl">
                    <a:srgbClr val="000000">
                      <a:alpha val="43137"/>
                    </a:srgbClr>
                  </a:outerShdw>
                </a:effectLst>
                <a:latin typeface="Cambria" pitchFamily="18" charset="0"/>
              </a:rPr>
              <a:t>CHURCH AT PHILIPPI:</a:t>
            </a:r>
            <a:r>
              <a:rPr lang="en-US" sz="2400" b="1" dirty="0" smtClean="0">
                <a:latin typeface="Cambria" pitchFamily="18" charset="0"/>
              </a:rPr>
              <a:t>  During his second missionary journey (</a:t>
            </a:r>
            <a:r>
              <a:rPr lang="en-US" sz="2400" b="1" dirty="0" smtClean="0">
                <a:effectLst>
                  <a:outerShdw blurRad="38100" dist="38100" dir="2700000" algn="tl">
                    <a:srgbClr val="000000">
                      <a:alpha val="43137"/>
                    </a:srgbClr>
                  </a:outerShdw>
                </a:effectLst>
                <a:latin typeface="Cambria" pitchFamily="18" charset="0"/>
              </a:rPr>
              <a:t>49-52 </a:t>
            </a:r>
            <a:r>
              <a:rPr lang="en-US" sz="2000" b="1" dirty="0" smtClean="0">
                <a:effectLst>
                  <a:outerShdw blurRad="38100" dist="38100" dir="2700000" algn="tl">
                    <a:srgbClr val="000000">
                      <a:alpha val="43137"/>
                    </a:srgbClr>
                  </a:outerShdw>
                </a:effectLst>
                <a:latin typeface="Cambria" pitchFamily="18" charset="0"/>
              </a:rPr>
              <a:t>AD</a:t>
            </a:r>
            <a:r>
              <a:rPr lang="en-US" sz="2400" b="1" dirty="0" smtClean="0">
                <a:latin typeface="Cambria" pitchFamily="18" charset="0"/>
              </a:rPr>
              <a:t>), while Paul and his traveling companions (</a:t>
            </a:r>
            <a:r>
              <a:rPr lang="en-US" sz="2400" b="1" dirty="0" smtClean="0">
                <a:effectLst>
                  <a:outerShdw blurRad="38100" dist="38100" dir="2700000" algn="tl">
                    <a:srgbClr val="000000">
                      <a:alpha val="43137"/>
                    </a:srgbClr>
                  </a:outerShdw>
                </a:effectLst>
                <a:latin typeface="Cambria" pitchFamily="18" charset="0"/>
              </a:rPr>
              <a:t>Timothy</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Silas</a:t>
            </a:r>
            <a:r>
              <a:rPr lang="en-US" sz="2400" b="1" dirty="0" smtClean="0">
                <a:latin typeface="Cambria" pitchFamily="18" charset="0"/>
              </a:rPr>
              <a:t>) were making their way across Asia Minor (Turkey), Paul received a vision.  In the vision, a man of Macedonia pleaded with Paul, </a:t>
            </a:r>
            <a:r>
              <a:rPr lang="en-US" sz="2400" b="1" i="1" dirty="0" smtClean="0">
                <a:latin typeface="Cambria" pitchFamily="18" charset="0"/>
              </a:rPr>
              <a:t>“Come over to Macedonia and help us.”</a:t>
            </a:r>
            <a:r>
              <a:rPr lang="en-US" sz="2400" b="1" dirty="0" smtClean="0">
                <a:latin typeface="Cambria" pitchFamily="18" charset="0"/>
              </a:rPr>
              <a:t>  Perceiving that the Lord was calling them to Macedonia, they sailed from Troas (</a:t>
            </a:r>
            <a:r>
              <a:rPr lang="en-US" sz="2400" b="1" dirty="0" smtClean="0">
                <a:effectLst>
                  <a:outerShdw blurRad="38100" dist="38100" dir="2700000" algn="tl">
                    <a:srgbClr val="000000">
                      <a:alpha val="43137"/>
                    </a:srgbClr>
                  </a:outerShdw>
                </a:effectLst>
                <a:latin typeface="Cambria" pitchFamily="18" charset="0"/>
              </a:rPr>
              <a:t>Luke</a:t>
            </a:r>
            <a:r>
              <a:rPr lang="en-US" sz="2400" b="1" dirty="0" smtClean="0">
                <a:latin typeface="Cambria" pitchFamily="18" charset="0"/>
              </a:rPr>
              <a:t> having joined them), and eventually arrived at Philippi (</a:t>
            </a:r>
            <a:r>
              <a:rPr lang="en-US" sz="2400" b="1" dirty="0" smtClean="0">
                <a:effectLst>
                  <a:outerShdw blurRad="38100" dist="38100" dir="2700000" algn="tl">
                    <a:srgbClr val="000000">
                      <a:alpha val="43137"/>
                    </a:srgbClr>
                  </a:outerShdw>
                </a:effectLst>
                <a:latin typeface="Cambria" pitchFamily="18" charset="0"/>
              </a:rPr>
              <a:t>Acts 16:6-12</a:t>
            </a:r>
            <a:r>
              <a:rPr lang="en-US" sz="2400" b="1" dirty="0" smtClean="0">
                <a:latin typeface="Cambria" pitchFamily="18" charset="0"/>
              </a:rPr>
              <a:t>). </a:t>
            </a:r>
          </a:p>
          <a:p>
            <a:pPr indent="274320">
              <a:spcAft>
                <a:spcPts val="1200"/>
              </a:spcAft>
            </a:pPr>
            <a:r>
              <a:rPr lang="en-US" sz="2400" b="1" dirty="0" smtClean="0">
                <a:latin typeface="Cambria" pitchFamily="18" charset="0"/>
              </a:rPr>
              <a:t>The conversion of Lydia and the Philippian jailor            (</a:t>
            </a:r>
            <a:r>
              <a:rPr lang="en-US" sz="2400" b="1" dirty="0" smtClean="0">
                <a:effectLst>
                  <a:outerShdw blurRad="38100" dist="38100" dir="2700000" algn="tl">
                    <a:srgbClr val="000000">
                      <a:alpha val="43137"/>
                    </a:srgbClr>
                  </a:outerShdw>
                </a:effectLst>
                <a:latin typeface="Cambria" pitchFamily="18" charset="0"/>
              </a:rPr>
              <a:t>Acts 16</a:t>
            </a:r>
            <a:r>
              <a:rPr lang="en-US" sz="2400" b="1" dirty="0" smtClean="0">
                <a:latin typeface="Cambria" pitchFamily="18" charset="0"/>
              </a:rPr>
              <a:t>), contributed to the establishment of the church at Philippi.  Additionally, Lydia’s conversion, as well as references in the epistle itself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 is evident that women played an essential role in the life of the early church.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introduction</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724096"/>
          </a:xfrm>
          <a:prstGeom prst="rect">
            <a:avLst/>
          </a:prstGeom>
          <a:noFill/>
          <a:effectLst/>
        </p:spPr>
        <p:txBody>
          <a:bodyPr wrap="square" rtlCol="0">
            <a:spAutoFit/>
          </a:bodyPr>
          <a:lstStyle/>
          <a:p>
            <a:pPr indent="274320">
              <a:spcAft>
                <a:spcPts val="1200"/>
              </a:spcAft>
            </a:pPr>
            <a:r>
              <a:rPr lang="en-US" sz="2000" b="1" dirty="0" smtClean="0">
                <a:effectLst>
                  <a:outerShdw blurRad="38100" dist="38100" dir="2700000" algn="tl">
                    <a:srgbClr val="000000">
                      <a:alpha val="43137"/>
                    </a:srgbClr>
                  </a:outerShdw>
                </a:effectLst>
                <a:latin typeface="Cambria" pitchFamily="18" charset="0"/>
              </a:rPr>
              <a:t>CHURCH AT PHILIPPI:</a:t>
            </a:r>
            <a:r>
              <a:rPr lang="en-US" sz="2400" b="1" dirty="0" smtClean="0">
                <a:latin typeface="Cambria" pitchFamily="18" charset="0"/>
              </a:rPr>
              <a:t>  When it became necessary for Paul to leave Philippi, Luke stayed behind to strengthen the Church in Paul’s absence (evidences by careful observations of personal pronouns changes within the text; e.g., “we” to “they”,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16:12; 17:1</a:t>
            </a:r>
            <a:r>
              <a:rPr lang="en-US" sz="2400" b="1" dirty="0" smtClean="0">
                <a:latin typeface="Cambria" pitchFamily="18" charset="0"/>
              </a:rPr>
              <a:t>).  </a:t>
            </a:r>
          </a:p>
          <a:p>
            <a:pPr indent="274320">
              <a:spcAft>
                <a:spcPts val="1200"/>
              </a:spcAft>
            </a:pPr>
            <a:r>
              <a:rPr lang="en-US" sz="2400" b="1" dirty="0" smtClean="0">
                <a:latin typeface="Cambria" pitchFamily="18" charset="0"/>
              </a:rPr>
              <a:t>As Paul left Macedonia, the church at Philippi became a significant source of support (</a:t>
            </a:r>
            <a:r>
              <a:rPr lang="en-US" sz="2400" b="1" dirty="0" smtClean="0">
                <a:effectLst>
                  <a:outerShdw blurRad="38100" dist="38100" dir="2700000" algn="tl">
                    <a:srgbClr val="000000">
                      <a:alpha val="43137"/>
                    </a:srgbClr>
                  </a:outerShdw>
                </a:effectLst>
                <a:latin typeface="Cambria" pitchFamily="18" charset="0"/>
              </a:rPr>
              <a:t>4:15-16; 2Cor. 11:9</a:t>
            </a:r>
            <a:r>
              <a:rPr lang="en-US" sz="2400" b="1" dirty="0" smtClean="0">
                <a:latin typeface="Cambria" pitchFamily="18" charset="0"/>
              </a:rPr>
              <a:t>).</a:t>
            </a:r>
          </a:p>
          <a:p>
            <a:pPr indent="274320">
              <a:spcAft>
                <a:spcPts val="1200"/>
              </a:spcAft>
            </a:pPr>
            <a:r>
              <a:rPr lang="en-US" sz="2400" b="1" dirty="0" smtClean="0">
                <a:latin typeface="Cambria" pitchFamily="18" charset="0"/>
              </a:rPr>
              <a:t>Paul visited the church at Philippi again on his third missionary journey (</a:t>
            </a:r>
            <a:r>
              <a:rPr lang="en-US" sz="2400" b="1" dirty="0" smtClean="0">
                <a:effectLst>
                  <a:outerShdw blurRad="38100" dist="38100" dir="2700000" algn="tl">
                    <a:srgbClr val="000000">
                      <a:alpha val="43137"/>
                    </a:srgbClr>
                  </a:outerShdw>
                </a:effectLst>
                <a:latin typeface="Cambria" pitchFamily="18" charset="0"/>
              </a:rPr>
              <a:t>Acts 20:2-3, 6</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introduction</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274320">
              <a:spcAft>
                <a:spcPts val="1200"/>
              </a:spcAft>
            </a:pPr>
            <a:r>
              <a:rPr lang="en-US" sz="2000" b="1" dirty="0" smtClean="0">
                <a:effectLst>
                  <a:outerShdw blurRad="38100" dist="38100" dir="2700000" algn="tl">
                    <a:srgbClr val="000000">
                      <a:alpha val="43137"/>
                    </a:srgbClr>
                  </a:outerShdw>
                </a:effectLst>
                <a:latin typeface="Cambria" pitchFamily="18" charset="0"/>
              </a:rPr>
              <a:t>TIME AND PLACE OF WRITING:</a:t>
            </a:r>
            <a:r>
              <a:rPr lang="en-US" sz="2400" b="1" dirty="0" smtClean="0">
                <a:latin typeface="Cambria" pitchFamily="18" charset="0"/>
              </a:rPr>
              <a:t>  Philippians, written by Paul around </a:t>
            </a:r>
            <a:r>
              <a:rPr lang="en-US" sz="2400" b="1" dirty="0" smtClean="0">
                <a:effectLst>
                  <a:outerShdw blurRad="38100" dist="38100" dir="2700000" algn="tl">
                    <a:srgbClr val="000000">
                      <a:alpha val="43137"/>
                    </a:srgbClr>
                  </a:outerShdw>
                </a:effectLst>
                <a:latin typeface="Cambria" pitchFamily="18" charset="0"/>
              </a:rPr>
              <a:t>61-63 </a:t>
            </a:r>
            <a:r>
              <a:rPr lang="en-US" sz="2000" b="1" dirty="0" smtClean="0">
                <a:effectLst>
                  <a:outerShdw blurRad="38100" dist="38100" dir="2700000" algn="tl">
                    <a:srgbClr val="000000">
                      <a:alpha val="43137"/>
                    </a:srgbClr>
                  </a:outerShdw>
                </a:effectLst>
                <a:latin typeface="Cambria" pitchFamily="18" charset="0"/>
              </a:rPr>
              <a:t>AD</a:t>
            </a:r>
            <a:r>
              <a:rPr lang="en-US" sz="2400" b="1" dirty="0" smtClean="0">
                <a:latin typeface="Cambria" pitchFamily="18" charset="0"/>
              </a:rPr>
              <a:t> from Rome, is one of four “prison epistles”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latin typeface="Cambria" pitchFamily="18" charset="0"/>
              </a:rPr>
              <a:t> Ephesians, Colossians, and Philemon).  The general consensus is that these epistles were written during Paul’s imprisonment at Rome.  </a:t>
            </a:r>
          </a:p>
          <a:p>
            <a:pPr indent="274320">
              <a:spcAft>
                <a:spcPts val="1200"/>
              </a:spcAft>
            </a:pPr>
            <a:r>
              <a:rPr lang="en-US" sz="2000" b="1" dirty="0" smtClean="0">
                <a:effectLst>
                  <a:outerShdw blurRad="38100" dist="38100" dir="2700000" algn="tl">
                    <a:srgbClr val="000000">
                      <a:alpha val="43137"/>
                    </a:srgbClr>
                  </a:outerShdw>
                </a:effectLst>
                <a:latin typeface="Cambria" pitchFamily="18" charset="0"/>
              </a:rPr>
              <a:t>PURPOSE OF THE EPISTLE:</a:t>
            </a:r>
            <a:r>
              <a:rPr lang="en-US" sz="2400" b="1" dirty="0" smtClean="0">
                <a:latin typeface="Cambria" pitchFamily="18" charset="0"/>
              </a:rPr>
              <a:t>  The church at Philippi had sent a gift to Paul in Rome by the hand of Epaphroditus (</a:t>
            </a:r>
            <a:r>
              <a:rPr lang="en-US" sz="2400" b="1" dirty="0" smtClean="0">
                <a:effectLst>
                  <a:outerShdw blurRad="38100" dist="38100" dir="2700000" algn="tl">
                    <a:srgbClr val="000000">
                      <a:alpha val="43137"/>
                    </a:srgbClr>
                  </a:outerShdw>
                </a:effectLst>
                <a:latin typeface="Cambria" pitchFamily="18" charset="0"/>
              </a:rPr>
              <a:t>4:10,18</a:t>
            </a:r>
            <a:r>
              <a:rPr lang="en-US" sz="2400" b="1" dirty="0" smtClean="0">
                <a:latin typeface="Cambria" pitchFamily="18" charset="0"/>
              </a:rPr>
              <a:t>). Paul uses this occasion not only to thank them, but to comfort them concerning his situation as a prisoner for Jesus Christ.  He also writes of his plans to send Timothy soon, and why he considered it necessary to send Epaphroditus back to them (</a:t>
            </a:r>
            <a:r>
              <a:rPr lang="en-US" sz="2400" b="1" dirty="0" smtClean="0">
                <a:effectLst>
                  <a:outerShdw blurRad="38100" dist="38100" dir="2700000" algn="tl">
                    <a:srgbClr val="000000">
                      <a:alpha val="43137"/>
                    </a:srgbClr>
                  </a:outerShdw>
                </a:effectLst>
                <a:latin typeface="Cambria" pitchFamily="18" charset="0"/>
              </a:rPr>
              <a:t>2:25-30</a:t>
            </a:r>
            <a:r>
              <a:rPr lang="en-US" sz="2400" b="1" dirty="0" smtClean="0">
                <a:latin typeface="Cambria" pitchFamily="18" charset="0"/>
              </a:rPr>
              <a:t>).  There may have also been a problem at Philippi involving two women, for Paul has a few words to say concerning them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introduction</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16648"/>
          </a:xfrm>
          <a:prstGeom prst="rect">
            <a:avLst/>
          </a:prstGeom>
          <a:noFill/>
          <a:effectLst/>
        </p:spPr>
        <p:txBody>
          <a:bodyPr wrap="square" rtlCol="0">
            <a:spAutoFit/>
          </a:bodyPr>
          <a:lstStyle/>
          <a:p>
            <a:pPr indent="274320">
              <a:spcAft>
                <a:spcPts val="1200"/>
              </a:spcAft>
            </a:pPr>
            <a:r>
              <a:rPr lang="en-US" sz="2000" b="1" dirty="0" smtClean="0">
                <a:effectLst>
                  <a:outerShdw blurRad="38100" dist="38100" dir="2700000" algn="tl">
                    <a:srgbClr val="000000">
                      <a:alpha val="43137"/>
                    </a:srgbClr>
                  </a:outerShdw>
                </a:effectLst>
                <a:latin typeface="Cambria" pitchFamily="18" charset="0"/>
              </a:rPr>
              <a:t>THEME OF EPISTLE:</a:t>
            </a:r>
            <a:r>
              <a:rPr lang="en-US" sz="2400" b="1" dirty="0" smtClean="0">
                <a:latin typeface="Cambria" pitchFamily="18" charset="0"/>
              </a:rPr>
              <a:t>  Throughout this short and rather personal epistle, one keynote resounds again and again. That keynote is “</a:t>
            </a:r>
            <a:r>
              <a:rPr lang="en-US" sz="2400" b="1" dirty="0" smtClean="0">
                <a:effectLst>
                  <a:outerShdw blurRad="38100" dist="38100" dir="2700000" algn="tl">
                    <a:srgbClr val="000000">
                      <a:alpha val="43137"/>
                    </a:srgbClr>
                  </a:outerShdw>
                </a:effectLst>
                <a:latin typeface="Cambria" pitchFamily="18" charset="0"/>
              </a:rPr>
              <a:t>JOY.</a:t>
            </a:r>
            <a:r>
              <a:rPr lang="en-US" sz="2400" b="1" dirty="0" smtClean="0">
                <a:latin typeface="Cambria" pitchFamily="18" charset="0"/>
              </a:rPr>
              <a:t>”  Five times the word “</a:t>
            </a:r>
            <a:r>
              <a:rPr lang="en-US" sz="2400" b="1" dirty="0" smtClean="0">
                <a:effectLst>
                  <a:outerShdw blurRad="38100" dist="38100" dir="2700000" algn="tl">
                    <a:srgbClr val="000000">
                      <a:alpha val="43137"/>
                    </a:srgbClr>
                  </a:outerShdw>
                </a:effectLst>
                <a:latin typeface="Cambria" pitchFamily="18" charset="0"/>
              </a:rPr>
              <a:t>joy</a:t>
            </a:r>
            <a:r>
              <a:rPr lang="en-US" sz="2400" b="1" dirty="0" smtClean="0">
                <a:latin typeface="Cambria" pitchFamily="18" charset="0"/>
              </a:rPr>
              <a:t>” (</a:t>
            </a:r>
            <a:r>
              <a:rPr lang="en-US" sz="2400" b="1" i="1" dirty="0" smtClean="0">
                <a:latin typeface="Cambria" pitchFamily="18" charset="0"/>
              </a:rPr>
              <a:t>Greek:</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chara</a:t>
            </a:r>
            <a:r>
              <a:rPr lang="en-US" sz="2400" b="1" dirty="0" smtClean="0">
                <a:latin typeface="Cambria" pitchFamily="18" charset="0"/>
              </a:rPr>
              <a:t>) is found (</a:t>
            </a:r>
            <a:r>
              <a:rPr lang="en-US" sz="2400" b="1" dirty="0" smtClean="0">
                <a:effectLst>
                  <a:outerShdw blurRad="38100" dist="38100" dir="2700000" algn="tl">
                    <a:srgbClr val="000000">
                      <a:alpha val="43137"/>
                    </a:srgbClr>
                  </a:outerShdw>
                </a:effectLst>
                <a:latin typeface="Cambria" pitchFamily="18" charset="0"/>
              </a:rPr>
              <a:t>1:4,25; 2:2,29; 4:1</a:t>
            </a:r>
            <a:r>
              <a:rPr lang="en-US" sz="2400" b="1" dirty="0" smtClean="0">
                <a:latin typeface="Cambria" pitchFamily="18" charset="0"/>
              </a:rPr>
              <a:t>), and the verb “to rejoice” (</a:t>
            </a:r>
            <a:r>
              <a:rPr lang="en-US" sz="2400" b="1" i="1" dirty="0" smtClean="0">
                <a:latin typeface="Cambria" pitchFamily="18" charset="0"/>
              </a:rPr>
              <a:t>Greek: </a:t>
            </a:r>
            <a:r>
              <a:rPr lang="en-US" sz="2400" b="1" i="1" dirty="0" smtClean="0">
                <a:effectLst>
                  <a:outerShdw blurRad="38100" dist="38100" dir="2700000" algn="tl">
                    <a:srgbClr val="000000">
                      <a:alpha val="43137"/>
                    </a:srgbClr>
                  </a:outerShdw>
                </a:effectLst>
                <a:latin typeface="Cambria" pitchFamily="18" charset="0"/>
              </a:rPr>
              <a:t>chairein</a:t>
            </a:r>
            <a:r>
              <a:rPr lang="en-US" sz="2400" b="1" dirty="0" smtClean="0">
                <a:latin typeface="Cambria" pitchFamily="18" charset="0"/>
              </a:rPr>
              <a:t>) occurs eleven times (twice in 1:18; 2:17,18; 4:4; once in 2:28; 3:1; 4:10).  </a:t>
            </a:r>
          </a:p>
          <a:p>
            <a:pPr indent="274320">
              <a:spcAft>
                <a:spcPts val="1200"/>
              </a:spcAft>
            </a:pPr>
            <a:r>
              <a:rPr lang="en-US" sz="2400" b="1" dirty="0" smtClean="0">
                <a:latin typeface="Cambria" pitchFamily="18" charset="0"/>
              </a:rPr>
              <a:t>For this reason, the epistle to the Philippians has often been called Paul’s “</a:t>
            </a:r>
            <a:r>
              <a:rPr lang="en-US" sz="2400" b="1" dirty="0" smtClean="0">
                <a:effectLst>
                  <a:outerShdw blurRad="38100" dist="38100" dir="2700000" algn="tl">
                    <a:srgbClr val="000000">
                      <a:alpha val="43137"/>
                    </a:srgbClr>
                  </a:outerShdw>
                </a:effectLst>
                <a:latin typeface="Cambria" pitchFamily="18" charset="0"/>
              </a:rPr>
              <a:t>Hymn of Joy</a:t>
            </a:r>
            <a:r>
              <a:rPr lang="en-US" sz="2400" b="1" dirty="0" smtClean="0">
                <a:latin typeface="Cambria" pitchFamily="18" charset="0"/>
              </a:rPr>
              <a:t>” in which the theme is: </a:t>
            </a:r>
            <a:r>
              <a:rPr lang="en-US" sz="2400" b="1" dirty="0" smtClean="0">
                <a:effectLst>
                  <a:outerShdw blurRad="38100" dist="38100" dir="2700000" algn="tl">
                    <a:srgbClr val="000000">
                      <a:alpha val="43137"/>
                    </a:srgbClr>
                  </a:outerShdw>
                </a:effectLst>
                <a:latin typeface="Cambria" pitchFamily="18" charset="0"/>
              </a:rPr>
              <a:t>“Rejoice in the Lord!”</a:t>
            </a:r>
          </a:p>
          <a:p>
            <a:pPr indent="274320">
              <a:spcAft>
                <a:spcPts val="1200"/>
              </a:spcAft>
            </a:pPr>
            <a:r>
              <a:rPr lang="en-US" sz="2000" b="1" dirty="0" smtClean="0">
                <a:effectLst>
                  <a:outerShdw blurRad="38100" dist="38100" dir="2700000" algn="tl">
                    <a:srgbClr val="000000">
                      <a:alpha val="43137"/>
                    </a:srgbClr>
                  </a:outerShdw>
                </a:effectLst>
                <a:latin typeface="Cambria" pitchFamily="18" charset="0"/>
              </a:rPr>
              <a:t>KEY VERSE: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Philippians 4:4</a:t>
            </a:r>
          </a:p>
          <a:p>
            <a:pPr indent="274320">
              <a:spcAft>
                <a:spcPts val="1200"/>
              </a:spcAft>
            </a:pPr>
            <a:r>
              <a:rPr lang="en-US" sz="2400" i="1" dirty="0" smtClean="0">
                <a:effectLst>
                  <a:outerShdw blurRad="38100" dist="38100" dir="2700000" algn="tl">
                    <a:srgbClr val="000000">
                      <a:alpha val="43137"/>
                    </a:srgbClr>
                  </a:outerShdw>
                </a:effectLst>
                <a:latin typeface="Cambria" pitchFamily="18" charset="0"/>
              </a:rPr>
              <a:t>“Rejoice in the Lord always.  Again I will say, rejoice!”</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introduction</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descr="Cover page 1.jpg"/>
          <p:cNvPicPr>
            <a:picLocks noChangeAspect="1"/>
          </p:cNvPicPr>
          <p:nvPr/>
        </p:nvPicPr>
        <p:blipFill>
          <a:blip r:embed="rId2" cstate="print"/>
          <a:srcRect b="5556"/>
          <a:stretch>
            <a:fillRect/>
          </a:stretch>
        </p:blipFill>
        <p:spPr>
          <a:xfrm>
            <a:off x="12159" y="0"/>
            <a:ext cx="9119681" cy="6858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JOY IN LIVING:</a:t>
            </a:r>
            <a:r>
              <a:rPr lang="en-US" sz="2400" b="1" dirty="0" smtClean="0">
                <a:latin typeface="Cambria" pitchFamily="18" charset="0"/>
              </a:rPr>
              <a:t>  Paul wrote his letter to the Philippians to encourage them to find Christ-centered, Spirit-empowered joy in living, serving, sharing, and resting.  Though it  contains sound doctrine and practical insights that have proven to be relevant throughout the centuries, Philippians is not primarily a theological treatise, but a loving letter of friendship from one brother in Christ to his extended spiritual family.  Even when he warns the Philippians about false teaching, he does so warmly and graciously, expecting the best from his readers.</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Chapter 1</a:t>
            </a:r>
            <a:r>
              <a:rPr lang="en-US" sz="2400" b="1" dirty="0" smtClean="0">
                <a:latin typeface="Cambria" pitchFamily="18" charset="0"/>
              </a:rPr>
              <a:t> this theme of joy is exemplified as Paul encourages the Philippians to find Christ-centered, Spirit-empowered joy in living—even when things don’t seem to be going their way.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38169</TotalTime>
  <Words>3277</Words>
  <Application>Microsoft Office PowerPoint</Application>
  <PresentationFormat>On-screen Show (4:3)</PresentationFormat>
  <Paragraphs>102</Paragraphs>
  <Slides>37</Slides>
  <Notes>4</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6959</cp:revision>
  <dcterms:created xsi:type="dcterms:W3CDTF">2016-10-08T19:35:00Z</dcterms:created>
  <dcterms:modified xsi:type="dcterms:W3CDTF">2022-10-03T17:57:14Z</dcterms:modified>
</cp:coreProperties>
</file>